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notesMasterIdLst>
    <p:notesMasterId r:id="rId35"/>
  </p:notesMasterIdLst>
  <p:handoutMasterIdLst>
    <p:handoutMasterId r:id="rId36"/>
  </p:handoutMasterIdLst>
  <p:sldIdLst>
    <p:sldId id="256" r:id="rId3"/>
    <p:sldId id="308" r:id="rId4"/>
    <p:sldId id="283" r:id="rId5"/>
    <p:sldId id="296" r:id="rId6"/>
    <p:sldId id="317" r:id="rId7"/>
    <p:sldId id="302" r:id="rId8"/>
    <p:sldId id="293" r:id="rId9"/>
    <p:sldId id="319" r:id="rId10"/>
    <p:sldId id="325" r:id="rId11"/>
    <p:sldId id="291" r:id="rId12"/>
    <p:sldId id="323" r:id="rId13"/>
    <p:sldId id="311" r:id="rId14"/>
    <p:sldId id="321" r:id="rId15"/>
    <p:sldId id="326" r:id="rId16"/>
    <p:sldId id="310" r:id="rId17"/>
    <p:sldId id="306" r:id="rId18"/>
    <p:sldId id="284" r:id="rId19"/>
    <p:sldId id="297" r:id="rId20"/>
    <p:sldId id="286" r:id="rId21"/>
    <p:sldId id="313" r:id="rId22"/>
    <p:sldId id="318" r:id="rId23"/>
    <p:sldId id="314" r:id="rId24"/>
    <p:sldId id="285" r:id="rId25"/>
    <p:sldId id="315" r:id="rId26"/>
    <p:sldId id="287" r:id="rId27"/>
    <p:sldId id="328" r:id="rId28"/>
    <p:sldId id="327" r:id="rId29"/>
    <p:sldId id="305" r:id="rId30"/>
    <p:sldId id="299" r:id="rId31"/>
    <p:sldId id="322" r:id="rId32"/>
    <p:sldId id="295" r:id="rId33"/>
    <p:sldId id="316" r:id="rId34"/>
  </p:sldIdLst>
  <p:sldSz cx="12192000" cy="6858000"/>
  <p:notesSz cx="6888163" cy="1002188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80" autoAdjust="0"/>
    <p:restoredTop sz="95226" autoAdjust="0"/>
  </p:normalViewPr>
  <p:slideViewPr>
    <p:cSldViewPr snapToGrid="0">
      <p:cViewPr varScale="1">
        <p:scale>
          <a:sx n="82" d="100"/>
          <a:sy n="82" d="100"/>
        </p:scale>
        <p:origin x="254"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endParaRPr lang="fi-FI"/>
          </a:p>
        </p:txBody>
      </p:sp>
      <p:sp>
        <p:nvSpPr>
          <p:cNvPr id="3" name="Päivämäärän paikkamerkki 2"/>
          <p:cNvSpPr>
            <a:spLocks noGrp="1"/>
          </p:cNvSpPr>
          <p:nvPr>
            <p:ph type="dt" sz="quarter" idx="1"/>
          </p:nvPr>
        </p:nvSpPr>
        <p:spPr>
          <a:xfrm>
            <a:off x="3901698" y="0"/>
            <a:ext cx="2984871" cy="502835"/>
          </a:xfrm>
          <a:prstGeom prst="rect">
            <a:avLst/>
          </a:prstGeom>
        </p:spPr>
        <p:txBody>
          <a:bodyPr vert="horz" lIns="96625" tIns="48312" rIns="96625" bIns="48312" rtlCol="0"/>
          <a:lstStyle>
            <a:lvl1pPr algn="r">
              <a:defRPr sz="1300"/>
            </a:lvl1pPr>
          </a:lstStyle>
          <a:p>
            <a:fld id="{964612DA-6BF0-4A50-B311-895EC590004F}" type="datetimeFigureOut">
              <a:rPr lang="fi-FI" smtClean="0"/>
              <a:pPr/>
              <a:t>13.1.2021</a:t>
            </a:fld>
            <a:endParaRPr lang="fi-FI"/>
          </a:p>
        </p:txBody>
      </p:sp>
      <p:sp>
        <p:nvSpPr>
          <p:cNvPr id="4" name="Alatunnisteen paikkamerkki 3"/>
          <p:cNvSpPr>
            <a:spLocks noGrp="1"/>
          </p:cNvSpPr>
          <p:nvPr>
            <p:ph type="ftr" sz="quarter" idx="2"/>
          </p:nvPr>
        </p:nvSpPr>
        <p:spPr>
          <a:xfrm>
            <a:off x="0" y="9519055"/>
            <a:ext cx="2984871" cy="502834"/>
          </a:xfrm>
          <a:prstGeom prst="rect">
            <a:avLst/>
          </a:prstGeom>
        </p:spPr>
        <p:txBody>
          <a:bodyPr vert="horz" lIns="96625" tIns="48312" rIns="96625" bIns="48312" rtlCol="0" anchor="b"/>
          <a:lstStyle>
            <a:lvl1pPr algn="l">
              <a:defRPr sz="1300"/>
            </a:lvl1pPr>
          </a:lstStyle>
          <a:p>
            <a:endParaRPr lang="fi-FI"/>
          </a:p>
        </p:txBody>
      </p:sp>
      <p:sp>
        <p:nvSpPr>
          <p:cNvPr id="5" name="Dian numeron paikkamerkki 4"/>
          <p:cNvSpPr>
            <a:spLocks noGrp="1"/>
          </p:cNvSpPr>
          <p:nvPr>
            <p:ph type="sldNum" sz="quarter" idx="3"/>
          </p:nvPr>
        </p:nvSpPr>
        <p:spPr>
          <a:xfrm>
            <a:off x="3901698" y="9519055"/>
            <a:ext cx="2984871" cy="502834"/>
          </a:xfrm>
          <a:prstGeom prst="rect">
            <a:avLst/>
          </a:prstGeom>
        </p:spPr>
        <p:txBody>
          <a:bodyPr vert="horz" lIns="96625" tIns="48312" rIns="96625" bIns="48312" rtlCol="0" anchor="b"/>
          <a:lstStyle>
            <a:lvl1pPr algn="r">
              <a:defRPr sz="1300"/>
            </a:lvl1pPr>
          </a:lstStyle>
          <a:p>
            <a:fld id="{574C50E8-9B32-4CC2-8F88-B63BC72F8363}" type="slidenum">
              <a:rPr lang="fi-FI" smtClean="0"/>
              <a:pPr/>
              <a:t>‹#›</a:t>
            </a:fld>
            <a:endParaRPr lang="fi-FI"/>
          </a:p>
        </p:txBody>
      </p:sp>
    </p:spTree>
    <p:extLst>
      <p:ext uri="{BB962C8B-B14F-4D97-AF65-F5344CB8AC3E}">
        <p14:creationId xmlns:p14="http://schemas.microsoft.com/office/powerpoint/2010/main" val="1046177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BC85790E-0FAE-403E-8286-AB2963F2EE2E}" type="datetimeFigureOut">
              <a:rPr lang="fi-FI" smtClean="0"/>
              <a:t>20.1.2021</a:t>
            </a:fld>
            <a:endParaRPr lang="fi-FI"/>
          </a:p>
        </p:txBody>
      </p:sp>
      <p:sp>
        <p:nvSpPr>
          <p:cNvPr id="4" name="Dian kuvan paikkamerkki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8975" y="4822825"/>
            <a:ext cx="5510213" cy="3946525"/>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520238"/>
            <a:ext cx="2984500" cy="50165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902075" y="9520238"/>
            <a:ext cx="2984500" cy="501650"/>
          </a:xfrm>
          <a:prstGeom prst="rect">
            <a:avLst/>
          </a:prstGeom>
        </p:spPr>
        <p:txBody>
          <a:bodyPr vert="horz" lIns="91440" tIns="45720" rIns="91440" bIns="45720" rtlCol="0" anchor="b"/>
          <a:lstStyle>
            <a:lvl1pPr algn="r">
              <a:defRPr sz="1200"/>
            </a:lvl1pPr>
          </a:lstStyle>
          <a:p>
            <a:fld id="{530FEBBD-DA61-4DCB-9CBA-B32457EC5598}" type="slidenum">
              <a:rPr lang="fi-FI" smtClean="0"/>
              <a:t>‹#›</a:t>
            </a:fld>
            <a:endParaRPr lang="fi-FI"/>
          </a:p>
        </p:txBody>
      </p:sp>
    </p:spTree>
    <p:extLst>
      <p:ext uri="{BB962C8B-B14F-4D97-AF65-F5344CB8AC3E}">
        <p14:creationId xmlns:p14="http://schemas.microsoft.com/office/powerpoint/2010/main" val="1992207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28600" indent="-228600">
              <a:buAutoNum type="arabicPeriod"/>
            </a:pPr>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4C94DE-CC3E-417D-B738-4472FA5FFD0B}"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948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4</a:t>
            </a:fld>
            <a:endParaRPr lang="fi-FI"/>
          </a:p>
        </p:txBody>
      </p:sp>
    </p:spTree>
    <p:extLst>
      <p:ext uri="{BB962C8B-B14F-4D97-AF65-F5344CB8AC3E}">
        <p14:creationId xmlns:p14="http://schemas.microsoft.com/office/powerpoint/2010/main" val="3596678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6</a:t>
            </a:fld>
            <a:endParaRPr lang="fi-FI"/>
          </a:p>
        </p:txBody>
      </p:sp>
    </p:spTree>
    <p:extLst>
      <p:ext uri="{BB962C8B-B14F-4D97-AF65-F5344CB8AC3E}">
        <p14:creationId xmlns:p14="http://schemas.microsoft.com/office/powerpoint/2010/main" val="83129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12</a:t>
            </a:fld>
            <a:endParaRPr lang="fi-FI"/>
          </a:p>
        </p:txBody>
      </p:sp>
    </p:spTree>
    <p:extLst>
      <p:ext uri="{BB962C8B-B14F-4D97-AF65-F5344CB8AC3E}">
        <p14:creationId xmlns:p14="http://schemas.microsoft.com/office/powerpoint/2010/main" val="3766005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TARINA OPETTAJISTA JOTKA TUTKIVAT TAITOJEN OPPIMISTA 1982. </a:t>
            </a:r>
          </a:p>
          <a:p>
            <a:pPr marL="0" indent="0">
              <a:buNone/>
            </a:pPr>
            <a:r>
              <a:rPr lang="fi-FI" dirty="0" err="1"/>
              <a:t>Renshawn</a:t>
            </a:r>
            <a:r>
              <a:rPr lang="fi-FI" dirty="0"/>
              <a:t> ym. (2010a, 181-182) mukaan </a:t>
            </a:r>
          </a:p>
          <a:p>
            <a:pPr marL="0" indent="0">
              <a:buNone/>
            </a:pPr>
            <a:r>
              <a:rPr lang="fi-FI" dirty="0"/>
              <a:t>Opettajakouluttajat </a:t>
            </a:r>
            <a:r>
              <a:rPr lang="fi-FI" dirty="0" err="1"/>
              <a:t>Buker</a:t>
            </a:r>
            <a:r>
              <a:rPr lang="fi-FI" dirty="0"/>
              <a:t> ja </a:t>
            </a:r>
            <a:r>
              <a:rPr lang="fi-FI" dirty="0" err="1"/>
              <a:t>Thorpe</a:t>
            </a:r>
            <a:r>
              <a:rPr lang="fi-FI" dirty="0"/>
              <a:t> vuonna 1982 huomasivat liikuntatunteja havainnoidessaan, että liikuntatunnit, joissa keskityttiin tekniikkaharjoitteisiin, olivat hyvin usein oppilaiden mielestä tylsiä ja niiden aikana kuuli usein kysymyksen ”milloin voidaan pelata oikeaa peliä?”. </a:t>
            </a:r>
          </a:p>
          <a:p>
            <a:pPr marL="0" indent="0">
              <a:buNone/>
            </a:pPr>
            <a:r>
              <a:rPr lang="fi-FI" dirty="0"/>
              <a:t>Opettajajohtoiset tekniikkaan keskittyvät tunnit eivät näin ollen tukeneet oppilaiden sisäistä motivaatiota ja olivat epäonnistuneita etenkin vähiten kyvykkäiden sekä kaikkein kyvykkäimpien oppilaiden osalta.</a:t>
            </a:r>
          </a:p>
          <a:p>
            <a:pPr marL="0" indent="0">
              <a:buNone/>
            </a:pPr>
            <a:r>
              <a:rPr lang="fi-FI" dirty="0"/>
              <a:t>Tekniikkalähtöisten tuntien tuloksena oppilailla ei ollut käsitystä, kuinka pelata peliä, jonka tekniikoita he olivat harjoitelleet eli taitojen siirtyminen pelitilanteisiin ei toteutunut, eikä myöskään kaikki taidon oppimisen periaatteet. (</a:t>
            </a:r>
            <a:r>
              <a:rPr lang="fi-FI" dirty="0" err="1"/>
              <a:t>Renshaw</a:t>
            </a:r>
            <a:r>
              <a:rPr lang="fi-FI" dirty="0"/>
              <a:t> ym. 2010a, 181-182) </a:t>
            </a:r>
          </a:p>
          <a:p>
            <a:pPr marL="0" indent="0">
              <a:buNone/>
            </a:pPr>
            <a:r>
              <a:rPr lang="fi-FI" dirty="0"/>
              <a:t>Tämä alleviivaa nonlineaarisen pedagogiikan periaatteisiin kuuluvaa kontekstisidonnaisuutta</a:t>
            </a:r>
          </a:p>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16</a:t>
            </a:fld>
            <a:endParaRPr lang="fi-FI"/>
          </a:p>
        </p:txBody>
      </p:sp>
    </p:spTree>
    <p:extLst>
      <p:ext uri="{BB962C8B-B14F-4D97-AF65-F5344CB8AC3E}">
        <p14:creationId xmlns:p14="http://schemas.microsoft.com/office/powerpoint/2010/main" val="3108473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18</a:t>
            </a:fld>
            <a:endParaRPr lang="fi-FI"/>
          </a:p>
        </p:txBody>
      </p:sp>
    </p:spTree>
    <p:extLst>
      <p:ext uri="{BB962C8B-B14F-4D97-AF65-F5344CB8AC3E}">
        <p14:creationId xmlns:p14="http://schemas.microsoft.com/office/powerpoint/2010/main" val="2418672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Fysiologinen fakta: </a:t>
            </a:r>
          </a:p>
          <a:p>
            <a:r>
              <a:rPr lang="fi-FI" dirty="0"/>
              <a:t>Oppimista voidaan katsoa tapahtuneen, kun hermoyhteydet aivoissa ovat</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mielestäni tärkeää pyrkiä huomioimaan liikkujien taitotason lisäksi myös biologinen kehitystaso, esimerkiksi oppijan kehoon, kuten pituuskasvuun peilaten</a:t>
            </a:r>
          </a:p>
          <a:p>
            <a:endParaRPr lang="fi-FI" dirty="0"/>
          </a:p>
          <a:p>
            <a:r>
              <a:rPr lang="fi-FI" dirty="0"/>
              <a:t>muuttuneet. </a:t>
            </a:r>
          </a:p>
          <a:p>
            <a:pPr marL="0" indent="0">
              <a:buNone/>
            </a:pPr>
            <a:r>
              <a:rPr lang="fi-FI" dirty="0"/>
              <a:t>On kuitenkin todettua, että taitoharjoittelussa tarvitaan harjoittelun mahtilain periaatteiden mukaisesti toistoja ja määrää, muun muassa aivojen fysiologisesta näkökulmasta katsottuna. Jotta oppimista voi saada aikaiseksi, aivojen hermosoluyhteyksiä pitää saada vahvistettua ja uusia yhteyksiä luotuja. </a:t>
            </a:r>
          </a:p>
          <a:p>
            <a:pPr marL="0" indent="0">
              <a:buNone/>
            </a:pPr>
            <a:r>
              <a:rPr lang="fi-FI" dirty="0"/>
              <a:t>HOOX HOOOX!! </a:t>
            </a:r>
          </a:p>
          <a:p>
            <a:pPr marL="0" indent="0">
              <a:buNone/>
            </a:pPr>
            <a:r>
              <a:rPr lang="fi-FI" dirty="0"/>
              <a:t>Luonnollinen kasvu ja kehitys antavat yläkouluvaiheessa joillekin pelaajille paremmat edellytykset onnistua ja saada myönteisiä liikuntakokemuksia ja tätä kautta enemmän pätevyyden tunnetta.</a:t>
            </a:r>
          </a:p>
          <a:p>
            <a:pPr marL="0" indent="0">
              <a:buNone/>
            </a:pPr>
            <a:endParaRPr lang="fi-FI" dirty="0"/>
          </a:p>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19</a:t>
            </a:fld>
            <a:endParaRPr lang="fi-FI"/>
          </a:p>
        </p:txBody>
      </p:sp>
    </p:spTree>
    <p:extLst>
      <p:ext uri="{BB962C8B-B14F-4D97-AF65-F5344CB8AC3E}">
        <p14:creationId xmlns:p14="http://schemas.microsoft.com/office/powerpoint/2010/main" val="221542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20</a:t>
            </a:fld>
            <a:endParaRPr lang="fi-FI"/>
          </a:p>
        </p:txBody>
      </p:sp>
    </p:spTree>
    <p:extLst>
      <p:ext uri="{BB962C8B-B14F-4D97-AF65-F5344CB8AC3E}">
        <p14:creationId xmlns:p14="http://schemas.microsoft.com/office/powerpoint/2010/main" val="4248535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22</a:t>
            </a:fld>
            <a:endParaRPr lang="fi-FI"/>
          </a:p>
        </p:txBody>
      </p:sp>
    </p:spTree>
    <p:extLst>
      <p:ext uri="{BB962C8B-B14F-4D97-AF65-F5344CB8AC3E}">
        <p14:creationId xmlns:p14="http://schemas.microsoft.com/office/powerpoint/2010/main" val="1940754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Tehtävän tuomat rajoitteet voivat tarkoittaa esimerkiksi sääntöjä, palautteen antamista ja ohjeistuksia. </a:t>
            </a:r>
          </a:p>
          <a:p>
            <a:r>
              <a:rPr lang="fi-FI" dirty="0"/>
              <a:t>HOX!!! Yksipuolisen harjoittelun haittatekijöitä ovat myös ylikuormitus- ja rasitusvammat, lihasepätasapaino ja psyykkinen väsyminen.</a:t>
            </a:r>
          </a:p>
          <a:p>
            <a:r>
              <a:rPr lang="fi-FI" dirty="0"/>
              <a:t>(tämä vahvistaa myös pelaajien autonomian kokemusta, joka vahvistaa tutkitusti sisäistä motivaatioita)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Vaikka harjoittelussa tuleekin olla vaihtelua, se ei kuitenkaan saa olla sillisalaattia. Jo varsin pienillä modifikaatioilla voidaan tehostaa harjoittelun vaikuttavuutta. Esimerkiksi voimaharjoitteluun voidaan hyvin helposti sisällyttää taitoelementtejä. Lähes liike kuin liike on mahdollista tehdä silmät kiinni. Kun näköaistin tarjoama informaatio poistetaan, lihasten toiminnan ”kuuntelu” nousee aivan uudelle</a:t>
            </a:r>
          </a:p>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23</a:t>
            </a:fld>
            <a:endParaRPr lang="fi-FI"/>
          </a:p>
        </p:txBody>
      </p:sp>
    </p:spTree>
    <p:extLst>
      <p:ext uri="{BB962C8B-B14F-4D97-AF65-F5344CB8AC3E}">
        <p14:creationId xmlns:p14="http://schemas.microsoft.com/office/powerpoint/2010/main" val="1701914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Non-lineaarisessa (/epälineaarinen) ja differentiaalioppimisessa pyritään löytämään erilaisia ratkaisumalleja ja näissä urheilija on keskiössä ratkaisemassa ”ongelmaa”. </a:t>
            </a:r>
          </a:p>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25</a:t>
            </a:fld>
            <a:endParaRPr lang="fi-FI"/>
          </a:p>
        </p:txBody>
      </p:sp>
    </p:spTree>
    <p:extLst>
      <p:ext uri="{BB962C8B-B14F-4D97-AF65-F5344CB8AC3E}">
        <p14:creationId xmlns:p14="http://schemas.microsoft.com/office/powerpoint/2010/main" val="3822232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a:p>
            <a:endParaRPr lang="fi-FI" dirty="0"/>
          </a:p>
        </p:txBody>
      </p:sp>
      <p:sp>
        <p:nvSpPr>
          <p:cNvPr id="4" name="Dian numeron paikkamerkki 3"/>
          <p:cNvSpPr>
            <a:spLocks noGrp="1"/>
          </p:cNvSpPr>
          <p:nvPr>
            <p:ph type="sldNum" sz="quarter" idx="5"/>
          </p:nvPr>
        </p:nvSpPr>
        <p:spPr/>
        <p:txBody>
          <a:bodyPr/>
          <a:lstStyle/>
          <a:p>
            <a:fld id="{530FEBBD-DA61-4DCB-9CBA-B32457EC5598}" type="slidenum">
              <a:rPr lang="fi-FI" smtClean="0"/>
              <a:t>31</a:t>
            </a:fld>
            <a:endParaRPr lang="fi-FI"/>
          </a:p>
        </p:txBody>
      </p:sp>
    </p:spTree>
    <p:extLst>
      <p:ext uri="{BB962C8B-B14F-4D97-AF65-F5344CB8AC3E}">
        <p14:creationId xmlns:p14="http://schemas.microsoft.com/office/powerpoint/2010/main" val="171045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a:t>Muokkaa ots. perustyyl. napsautt.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fi-FI"/>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EEBE500F-5629-44E3-BD29-D0C24350A5BA}" type="slidenum">
              <a:rPr lang="fi-FI" smtClean="0"/>
              <a:pPr/>
              <a:t>‹#›</a:t>
            </a:fld>
            <a:endParaRPr lang="fi-FI"/>
          </a:p>
        </p:txBody>
      </p:sp>
    </p:spTree>
    <p:extLst>
      <p:ext uri="{BB962C8B-B14F-4D97-AF65-F5344CB8AC3E}">
        <p14:creationId xmlns:p14="http://schemas.microsoft.com/office/powerpoint/2010/main" val="4087776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385157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681114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05EDA2AE-3D41-48E7-8423-134F2EB4E658}" type="datetimeFigureOut">
              <a:rPr lang="fi-FI" smtClean="0"/>
              <a:pPr/>
              <a:t>13.1.2021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018021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05EDA2AE-3D41-48E7-8423-134F2EB4E658}" type="datetimeFigureOut">
              <a:rPr lang="fi-FI" smtClean="0"/>
              <a:pPr/>
              <a:t>13.1.2021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86156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05EDA2AE-3D41-48E7-8423-134F2EB4E658}" type="datetimeFigureOut">
              <a:rPr lang="fi-FI" smtClean="0"/>
              <a:pPr/>
              <a:t>13.1.2021</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5609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DA2AE-3D41-48E7-8423-134F2EB4E658}" type="datetimeFigureOut">
              <a:rPr lang="fi-FI" smtClean="0"/>
              <a:pPr/>
              <a:t>13.1.2021</a:t>
            </a:fld>
            <a:endParaRPr lang="fi-FI"/>
          </a:p>
        </p:txBody>
      </p:sp>
      <p:sp>
        <p:nvSpPr>
          <p:cNvPr id="3" name="Footer Placeholder 2"/>
          <p:cNvSpPr>
            <a:spLocks noGrp="1"/>
          </p:cNvSpPr>
          <p:nvPr>
            <p:ph type="ftr" sz="quarter" idx="11"/>
          </p:nvPr>
        </p:nvSpPr>
        <p:spPr/>
        <p:txBody>
          <a:bodyPr/>
          <a:lstStyle/>
          <a:p>
            <a:endParaRPr lang="fi-FI"/>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88086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fi-FI"/>
              <a:t>Muokkaa ots. perustyyl. napsautt.</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5EDA2AE-3D41-48E7-8423-134F2EB4E658}" type="datetimeFigureOut">
              <a:rPr lang="fi-FI" smtClean="0"/>
              <a:pPr/>
              <a:t>13.1.2021</a:t>
            </a:fld>
            <a:endParaRPr lang="fi-FI"/>
          </a:p>
        </p:txBody>
      </p:sp>
      <p:sp>
        <p:nvSpPr>
          <p:cNvPr id="6" name="Footer Placeholder 5"/>
          <p:cNvSpPr>
            <a:spLocks noGrp="1"/>
          </p:cNvSpPr>
          <p:nvPr>
            <p:ph type="ftr" sz="quarter" idx="11"/>
          </p:nvPr>
        </p:nvSpPr>
        <p:spPr/>
        <p:txBody>
          <a:bodyPr/>
          <a:lstStyle/>
          <a:p>
            <a:endParaRPr lang="fi-FI"/>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786265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5EDA2AE-3D41-48E7-8423-134F2EB4E658}" type="datetimeFigureOut">
              <a:rPr lang="fi-FI" smtClean="0"/>
              <a:pPr/>
              <a:t>13.1.2021</a:t>
            </a:fld>
            <a:endParaRPr lang="fi-FI"/>
          </a:p>
        </p:txBody>
      </p:sp>
      <p:sp>
        <p:nvSpPr>
          <p:cNvPr id="6" name="Footer Placeholder 5"/>
          <p:cNvSpPr>
            <a:spLocks noGrp="1"/>
          </p:cNvSpPr>
          <p:nvPr>
            <p:ph type="ftr" sz="quarter" idx="11"/>
          </p:nvPr>
        </p:nvSpPr>
        <p:spPr/>
        <p:txBody>
          <a:bodyPr/>
          <a:lstStyle/>
          <a:p>
            <a:endParaRPr lang="fi-FI"/>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2286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5EDA2AE-3D41-48E7-8423-134F2EB4E658}" type="datetimeFigureOut">
              <a:rPr lang="fi-FI" smtClean="0"/>
              <a:pPr/>
              <a:t>13.1.2021</a:t>
            </a:fld>
            <a:endParaRPr lang="fi-FI"/>
          </a:p>
        </p:txBody>
      </p:sp>
      <p:sp>
        <p:nvSpPr>
          <p:cNvPr id="6" name="Footer Placeholder 5"/>
          <p:cNvSpPr>
            <a:spLocks noGrp="1"/>
          </p:cNvSpPr>
          <p:nvPr>
            <p:ph type="ftr" sz="quarter" idx="11"/>
          </p:nvPr>
        </p:nvSpPr>
        <p:spPr/>
        <p:txBody>
          <a:bodyPr/>
          <a:lstStyle/>
          <a:p>
            <a:endParaRPr lang="fi-FI"/>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194440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fi-FI"/>
              <a:t>Muokkaa ots.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865701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fi-FI"/>
              <a:t>Muokkaa ots. perustyyl. napsautt.</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404522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622700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EDA2AE-3D41-48E7-8423-134F2EB4E658}" type="datetimeFigureOut">
              <a:rPr lang="fi-FI" smtClean="0"/>
              <a:pPr/>
              <a:t>13.1.2021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596660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EDA2AE-3D41-48E7-8423-134F2EB4E658}" type="datetimeFigureOut">
              <a:rPr lang="fi-FI" smtClean="0"/>
              <a:pPr/>
              <a:t>13.1.2021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606446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960272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fi-FI"/>
              <a:t>Muokkaa ots. perustyyl. napsautt.</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5EDA2AE-3D41-48E7-8423-134F2EB4E658}" type="datetimeFigureOut">
              <a:rPr lang="fi-FI" smtClean="0"/>
              <a:pPr/>
              <a:t>13.1.2021</a:t>
            </a:fld>
            <a:endParaRPr lang="fi-FI"/>
          </a:p>
        </p:txBody>
      </p:sp>
      <p:sp>
        <p:nvSpPr>
          <p:cNvPr id="5" name="Footer Placeholder 4"/>
          <p:cNvSpPr>
            <a:spLocks noGrp="1"/>
          </p:cNvSpPr>
          <p:nvPr>
            <p:ph type="ftr" sz="quarter" idx="11"/>
          </p:nvPr>
        </p:nvSpPr>
        <p:spPr/>
        <p:txBody>
          <a:bodyPr/>
          <a:lstStyle/>
          <a:p>
            <a:endParaRPr lang="fi-FI"/>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145996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a:t>Muokkaa perustyyl. napsautt.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894217C7-85D0-4B70-BDEA-F2E722BEE2BE}" type="datetime1">
              <a:rPr lang="fi-FI" smtClean="0"/>
              <a:t>15.1.2021</a:t>
            </a:fld>
            <a:endParaRPr lang="fi-FI"/>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fi-FI"/>
              <a:t>www.santasunited.fi</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EEBE500F-5629-44E3-BD29-D0C24350A5BA}" type="slidenum">
              <a:rPr lang="fi-FI" smtClean="0"/>
              <a:pPr/>
              <a:t>‹#›</a:t>
            </a:fld>
            <a:endParaRPr lang="fi-FI"/>
          </a:p>
        </p:txBody>
      </p:sp>
    </p:spTree>
    <p:extLst>
      <p:ext uri="{BB962C8B-B14F-4D97-AF65-F5344CB8AC3E}">
        <p14:creationId xmlns:p14="http://schemas.microsoft.com/office/powerpoint/2010/main" val="2198628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3D7DEA4-1A11-4139-B4FF-3DE89E2F31BC}"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4042527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fi-FI"/>
              <a:t>Muokkaa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72B9F80B-0884-4707-9F8D-0FF420D46D3A}"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196387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FE15C6D1-7CE4-44BC-9E02-06D2EE618679}" type="datetime1">
              <a:rPr lang="fi-FI" smtClean="0"/>
              <a:t>15.1.2021</a:t>
            </a:fld>
            <a:endParaRPr lang="fi-FI"/>
          </a:p>
        </p:txBody>
      </p:sp>
      <p:sp>
        <p:nvSpPr>
          <p:cNvPr id="6" name="Footer Placeholder 5"/>
          <p:cNvSpPr>
            <a:spLocks noGrp="1"/>
          </p:cNvSpPr>
          <p:nvPr>
            <p:ph type="ftr" sz="quarter" idx="11"/>
          </p:nvPr>
        </p:nvSpPr>
        <p:spPr/>
        <p:txBody>
          <a:bodyPr/>
          <a:lstStyle/>
          <a:p>
            <a:r>
              <a:rPr lang="fi-FI"/>
              <a:t>www.santasunited.fi</a:t>
            </a:r>
          </a:p>
        </p:txBody>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480154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perustyyl. napsautt.</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E54F82B5-5FC8-4AA3-94FB-3A5A52C5B3D1}" type="datetime1">
              <a:rPr lang="fi-FI" smtClean="0"/>
              <a:t>15.1.2021</a:t>
            </a:fld>
            <a:endParaRPr lang="fi-FI"/>
          </a:p>
        </p:txBody>
      </p:sp>
      <p:sp>
        <p:nvSpPr>
          <p:cNvPr id="8" name="Footer Placeholder 7"/>
          <p:cNvSpPr>
            <a:spLocks noGrp="1"/>
          </p:cNvSpPr>
          <p:nvPr>
            <p:ph type="ftr" sz="quarter" idx="11"/>
          </p:nvPr>
        </p:nvSpPr>
        <p:spPr/>
        <p:txBody>
          <a:bodyPr/>
          <a:lstStyle/>
          <a:p>
            <a:r>
              <a:rPr lang="fi-FI"/>
              <a:t>www.santasunited.fi</a:t>
            </a:r>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357589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B0A8AF2D-EB1B-4B74-9497-05C0EB723F66}" type="datetime1">
              <a:rPr lang="fi-FI" smtClean="0"/>
              <a:t>15.1.2021</a:t>
            </a:fld>
            <a:endParaRPr lang="fi-FI"/>
          </a:p>
        </p:txBody>
      </p:sp>
      <p:sp>
        <p:nvSpPr>
          <p:cNvPr id="4" name="Footer Placeholder 3"/>
          <p:cNvSpPr>
            <a:spLocks noGrp="1"/>
          </p:cNvSpPr>
          <p:nvPr>
            <p:ph type="ftr" sz="quarter" idx="11"/>
          </p:nvPr>
        </p:nvSpPr>
        <p:spPr/>
        <p:txBody>
          <a:bodyPr/>
          <a:lstStyle/>
          <a:p>
            <a:r>
              <a:rPr lang="fi-FI"/>
              <a:t>www.santasunited.fi</a:t>
            </a:r>
          </a:p>
        </p:txBody>
      </p:sp>
      <p:sp>
        <p:nvSpPr>
          <p:cNvPr id="5" name="Slide Number Placeholder 4"/>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1075672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D9FD9-9879-4911-866D-FF01433CEF49}" type="datetime1">
              <a:rPr lang="fi-FI" smtClean="0"/>
              <a:t>15.1.2021</a:t>
            </a:fld>
            <a:endParaRPr lang="fi-FI"/>
          </a:p>
        </p:txBody>
      </p:sp>
      <p:sp>
        <p:nvSpPr>
          <p:cNvPr id="3" name="Footer Placeholder 2"/>
          <p:cNvSpPr>
            <a:spLocks noGrp="1"/>
          </p:cNvSpPr>
          <p:nvPr>
            <p:ph type="ftr" sz="quarter" idx="11"/>
          </p:nvPr>
        </p:nvSpPr>
        <p:spPr/>
        <p:txBody>
          <a:bodyPr/>
          <a:lstStyle/>
          <a:p>
            <a:r>
              <a:rPr lang="fi-FI"/>
              <a:t>www.santasunited.fi</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221563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fi-FI"/>
              <a:t>Muokkaa perustyyl. napsautt.</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A7D7D229-BBF2-4F81-81F0-4293D1C9C3F7}" type="datetime1">
              <a:rPr lang="fi-FI" smtClean="0"/>
              <a:t>15.1.2021</a:t>
            </a:fld>
            <a:endParaRPr lang="fi-FI"/>
          </a:p>
        </p:txBody>
      </p:sp>
      <p:sp>
        <p:nvSpPr>
          <p:cNvPr id="6" name="Footer Placeholder 5"/>
          <p:cNvSpPr>
            <a:spLocks noGrp="1"/>
          </p:cNvSpPr>
          <p:nvPr>
            <p:ph type="ftr" sz="quarter" idx="11"/>
          </p:nvPr>
        </p:nvSpPr>
        <p:spPr/>
        <p:txBody>
          <a:bodyPr/>
          <a:lstStyle/>
          <a:p>
            <a:r>
              <a:rPr lang="fi-FI"/>
              <a:t>www.santasunited.fi</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1916508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fi-FI"/>
              <a:t>Muokkaa perustyyl. napsautt.</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EE89019-26F8-403E-B90E-14B2A60D7BDF}" type="datetime1">
              <a:rPr lang="fi-FI" smtClean="0"/>
              <a:t>15.1.2021</a:t>
            </a:fld>
            <a:endParaRPr lang="fi-FI"/>
          </a:p>
        </p:txBody>
      </p:sp>
      <p:sp>
        <p:nvSpPr>
          <p:cNvPr id="6" name="Footer Placeholder 5"/>
          <p:cNvSpPr>
            <a:spLocks noGrp="1"/>
          </p:cNvSpPr>
          <p:nvPr>
            <p:ph type="ftr" sz="quarter" idx="11"/>
          </p:nvPr>
        </p:nvSpPr>
        <p:spPr/>
        <p:txBody>
          <a:bodyPr/>
          <a:lstStyle/>
          <a:p>
            <a:r>
              <a:rPr lang="fi-FI"/>
              <a:t>www.santasunited.fi</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802379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fi-FI"/>
              <a:t>Muokkaa perustyyl. napsautt.</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574DD225-ED20-41D8-94EE-457D12C2A566}" type="datetime1">
              <a:rPr lang="fi-FI" smtClean="0"/>
              <a:t>15.1.2021</a:t>
            </a:fld>
            <a:endParaRPr lang="fi-FI"/>
          </a:p>
        </p:txBody>
      </p:sp>
      <p:sp>
        <p:nvSpPr>
          <p:cNvPr id="6" name="Footer Placeholder 5"/>
          <p:cNvSpPr>
            <a:spLocks noGrp="1"/>
          </p:cNvSpPr>
          <p:nvPr>
            <p:ph type="ftr" sz="quarter" idx="11"/>
          </p:nvPr>
        </p:nvSpPr>
        <p:spPr/>
        <p:txBody>
          <a:bodyPr/>
          <a:lstStyle/>
          <a:p>
            <a:r>
              <a:rPr lang="fi-FI"/>
              <a:t>www.santasunited.fi</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870409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fi-FI"/>
              <a:t>Muokkaa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FB9F3006-AF7E-4244-BFEA-A4E12BF514D4}"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858254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fi-FI"/>
              <a:t>Muokkaa perustyyl. napsautt.</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4DFD34C9-038F-4202-BC37-D98AC15876D1}"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1290420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fi-FI"/>
              <a:t>Muokkaa perustyyl. napsautt.</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617C72B8-9901-4A6D-A742-17475C7A1E29}"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139046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perustyyl. napsautt.</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18FAAD8-DAF6-4AE5-BEBC-13C85700FBA6}" type="datetime1">
              <a:rPr lang="fi-FI" smtClean="0"/>
              <a:t>15.1.2021</a:t>
            </a:fld>
            <a:endParaRPr lang="fi-FI"/>
          </a:p>
        </p:txBody>
      </p:sp>
      <p:sp>
        <p:nvSpPr>
          <p:cNvPr id="8" name="Footer Placeholder 7"/>
          <p:cNvSpPr>
            <a:spLocks noGrp="1"/>
          </p:cNvSpPr>
          <p:nvPr>
            <p:ph type="ftr" sz="quarter" idx="11"/>
          </p:nvPr>
        </p:nvSpPr>
        <p:spPr/>
        <p:txBody>
          <a:bodyPr/>
          <a:lstStyle/>
          <a:p>
            <a:r>
              <a:rPr lang="fi-FI"/>
              <a:t>www.santasunited.fi</a:t>
            </a:r>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287883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fi-FI"/>
              <a:t>Muokkaa perustyyl. napsautt.</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92908B1-105B-409C-A10B-1F3803A92ED0}" type="datetime1">
              <a:rPr lang="fi-FI" smtClean="0"/>
              <a:t>15.1.2021</a:t>
            </a:fld>
            <a:endParaRPr lang="fi-FI"/>
          </a:p>
        </p:txBody>
      </p:sp>
      <p:sp>
        <p:nvSpPr>
          <p:cNvPr id="8" name="Footer Placeholder 7"/>
          <p:cNvSpPr>
            <a:spLocks noGrp="1"/>
          </p:cNvSpPr>
          <p:nvPr>
            <p:ph type="ftr" sz="quarter" idx="11"/>
          </p:nvPr>
        </p:nvSpPr>
        <p:spPr/>
        <p:txBody>
          <a:bodyPr/>
          <a:lstStyle/>
          <a:p>
            <a:r>
              <a:rPr lang="fi-FI"/>
              <a:t>www.santasunited.fi</a:t>
            </a:r>
          </a:p>
        </p:txBody>
      </p:sp>
      <p:sp>
        <p:nvSpPr>
          <p:cNvPr id="9" name="Slide Number Placeholder 8"/>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3328487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i-FI"/>
              <a:t>Muokkaa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77EF36E1-C0D6-45EC-B722-F16D8AC230DB}"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714283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fi-FI"/>
              <a:t>Muokkaa perustyyl. napsautt.</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308284D1-FD00-495C-A4CD-B2949A42A8D8}" type="datetime1">
              <a:rPr lang="fi-FI" smtClean="0"/>
              <a:t>15.1.2021</a:t>
            </a:fld>
            <a:endParaRPr lang="fi-FI"/>
          </a:p>
        </p:txBody>
      </p:sp>
      <p:sp>
        <p:nvSpPr>
          <p:cNvPr id="5" name="Footer Placeholder 4"/>
          <p:cNvSpPr>
            <a:spLocks noGrp="1"/>
          </p:cNvSpPr>
          <p:nvPr>
            <p:ph type="ftr" sz="quarter" idx="11"/>
          </p:nvPr>
        </p:nvSpPr>
        <p:spPr/>
        <p:txBody>
          <a:bodyPr/>
          <a:lstStyle/>
          <a:p>
            <a:r>
              <a:rPr lang="fi-FI"/>
              <a:t>www.santasunited.fi</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EBE500F-5629-44E3-BD29-D0C24350A5BA}" type="slidenum">
              <a:rPr lang="fi-FI" smtClean="0"/>
              <a:pPr/>
              <a:t>‹#›</a:t>
            </a:fld>
            <a:endParaRPr lang="fi-FI"/>
          </a:p>
        </p:txBody>
      </p:sp>
    </p:spTree>
    <p:extLst>
      <p:ext uri="{BB962C8B-B14F-4D97-AF65-F5344CB8AC3E}">
        <p14:creationId xmlns:p14="http://schemas.microsoft.com/office/powerpoint/2010/main" val="229953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fi-FI"/>
              <a:t>Muokkaa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i-FI"/>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5EDA2AE-3D41-48E7-8423-134F2EB4E658}" type="datetimeFigureOut">
              <a:rPr lang="fi-FI" smtClean="0"/>
              <a:pPr/>
              <a:t>13.1.2021</a:t>
            </a:fld>
            <a:endParaRPr lang="fi-FI"/>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EBE500F-5629-44E3-BD29-D0C24350A5BA}" type="slidenum">
              <a:rPr lang="fi-FI" smtClean="0"/>
              <a:pPr/>
              <a:t>‹#›</a:t>
            </a:fld>
            <a:endParaRPr lang="fi-FI"/>
          </a:p>
        </p:txBody>
      </p:sp>
    </p:spTree>
    <p:extLst>
      <p:ext uri="{BB962C8B-B14F-4D97-AF65-F5344CB8AC3E}">
        <p14:creationId xmlns:p14="http://schemas.microsoft.com/office/powerpoint/2010/main" val="20451513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fi-FI"/>
              <a:t>Muokkaa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fi-FI"/>
              <a:t>www.santasunited.fi</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745CB09-0C1E-46A2-9C79-EE2CAE06DF7D}" type="datetime1">
              <a:rPr lang="fi-FI" smtClean="0"/>
              <a:t>15.1.2021</a:t>
            </a:fld>
            <a:endParaRPr lang="fi-FI"/>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EBE500F-5629-44E3-BD29-D0C24350A5BA}" type="slidenum">
              <a:rPr lang="fi-FI" smtClean="0"/>
              <a:pPr/>
              <a:t>‹#›</a:t>
            </a:fld>
            <a:endParaRPr lang="fi-FI"/>
          </a:p>
        </p:txBody>
      </p:sp>
    </p:spTree>
    <p:extLst>
      <p:ext uri="{BB962C8B-B14F-4D97-AF65-F5344CB8AC3E}">
        <p14:creationId xmlns:p14="http://schemas.microsoft.com/office/powerpoint/2010/main" val="22412237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valmennustaito.info/taitokartta/liikkumistaidot.php"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vQEnXrpdPGo?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ZFQ4w1CMuuI?list=PL83CI3xoPox35t5tZLas7OXnwepEpJsO-"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YsD7yRWWntY?list=PL83CI3xoPox3PW3cZuEeRyZllvtk3yW5U"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Z0FbiuenaXM?list=PL83CI3xoPox3PW3cZuEeRyZllvtk3yW5U"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XdjF7axeNLo" TargetMode="External"/><Relationship Id="rId2" Type="http://schemas.openxmlformats.org/officeDocument/2006/relationships/slideLayout" Target="../slideLayouts/slideLayout19.xml"/><Relationship Id="rId1" Type="http://schemas.openxmlformats.org/officeDocument/2006/relationships/video" Target="https://www.youtube.com/embed/XdjF7axeNLo?feature=oembed" TargetMode="Externa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https://www.youtube.com/embed/UaA_P8ynqbw?list=PL83CI3xoPox35t5tZLas7OXnwepEpJs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OPePqHsJnNU?list=PL83CI3xoPox35t5tZLas7OXnwepEpJsO-"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valmennustaito.info/taito/teoriaosu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salibandy.fi/fi/harrastaminen/sabamestari/" TargetMode="External"/><Relationship Id="rId5" Type="http://schemas.openxmlformats.org/officeDocument/2006/relationships/hyperlink" Target="https://www.youtube.com/playlist?list=PLXUudgUn0niv5WZG9PrQEnIeoEjN2qrCO" TargetMode="External"/><Relationship Id="rId4" Type="http://schemas.openxmlformats.org/officeDocument/2006/relationships/hyperlink" Target="https://sporttipankki.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valmennustaito.info/taito/non-lineaarisen-pedagogiikan-lyhyt-oppimaara/" TargetMode="External"/><Relationship Id="rId2" Type="http://schemas.openxmlformats.org/officeDocument/2006/relationships/hyperlink" Target="http://www.valmennustaito.info/taito/teoriaosuus/"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5695061" y="1241266"/>
            <a:ext cx="5428551" cy="3153753"/>
          </a:xfrm>
        </p:spPr>
        <p:txBody>
          <a:bodyPr>
            <a:normAutofit/>
          </a:bodyPr>
          <a:lstStyle/>
          <a:p>
            <a:r>
              <a:rPr lang="fi-FI" b="1" dirty="0">
                <a:latin typeface="Trebuchet MS" panose="020B0603020202020204" pitchFamily="34" charset="0"/>
              </a:rPr>
              <a:t>Taitovalmennus</a:t>
            </a:r>
            <a:endParaRPr lang="fi-FI" dirty="0">
              <a:latin typeface="Trebuchet MS" panose="020B0603020202020204" pitchFamily="34" charset="0"/>
            </a:endParaRPr>
          </a:p>
        </p:txBody>
      </p:sp>
      <p:sp>
        <p:nvSpPr>
          <p:cNvPr id="3" name="Alaotsikko 2"/>
          <p:cNvSpPr>
            <a:spLocks noGrp="1"/>
          </p:cNvSpPr>
          <p:nvPr>
            <p:ph type="subTitle" idx="1"/>
          </p:nvPr>
        </p:nvSpPr>
        <p:spPr>
          <a:xfrm>
            <a:off x="5695061" y="4591665"/>
            <a:ext cx="5428551" cy="1622322"/>
          </a:xfrm>
        </p:spPr>
        <p:txBody>
          <a:bodyPr>
            <a:normAutofit/>
          </a:bodyPr>
          <a:lstStyle/>
          <a:p>
            <a:r>
              <a:rPr lang="fi-FI" dirty="0">
                <a:latin typeface="Trebuchet MS" panose="020B0603020202020204" pitchFamily="34" charset="0"/>
              </a:rPr>
              <a:t>Eetu Putkinen</a:t>
            </a:r>
            <a:endParaRPr lang="fi-FI">
              <a:latin typeface="Trebuchet MS" panose="020B0603020202020204" pitchFamily="34" charset="0"/>
            </a:endParaRPr>
          </a:p>
        </p:txBody>
      </p:sp>
      <p:grpSp>
        <p:nvGrpSpPr>
          <p:cNvPr id="9" name="Group 8">
            <a:extLst>
              <a:ext uri="{FF2B5EF4-FFF2-40B4-BE49-F238E27FC236}">
                <a16:creationId xmlns:a16="http://schemas.microsoft.com/office/drawing/2014/main" id="{7F95E15D-650C-41BB-8319-11DF638190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5" y="396836"/>
            <a:ext cx="4992158" cy="6058999"/>
            <a:chOff x="423335" y="396836"/>
            <a:chExt cx="4992158" cy="6058999"/>
          </a:xfrm>
        </p:grpSpPr>
        <p:sp>
          <p:nvSpPr>
            <p:cNvPr id="10" name="Rectangle 9">
              <a:extLst>
                <a:ext uri="{FF2B5EF4-FFF2-40B4-BE49-F238E27FC236}">
                  <a16:creationId xmlns:a16="http://schemas.microsoft.com/office/drawing/2014/main" id="{00C9107C-7ADA-4B42-9645-0B36A5D3F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5"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25265F45-0285-4358-BCAC-BB7F21B530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17021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a:extLst>
                <a:ext uri="{FF2B5EF4-FFF2-40B4-BE49-F238E27FC236}">
                  <a16:creationId xmlns:a16="http://schemas.microsoft.com/office/drawing/2014/main" id="{7E1C4A83-2941-48D7-AC4D-1802CAEE8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3545327"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4" name="Kuv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8106" y="1114621"/>
            <a:ext cx="3309560" cy="4628758"/>
          </a:xfrm>
          <a:prstGeom prst="rect">
            <a:avLst/>
          </a:prstGeom>
        </p:spPr>
      </p:pic>
    </p:spTree>
    <p:extLst>
      <p:ext uri="{BB962C8B-B14F-4D97-AF65-F5344CB8AC3E}">
        <p14:creationId xmlns:p14="http://schemas.microsoft.com/office/powerpoint/2010/main" val="150301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5" name="Group 44">
            <a:extLst>
              <a:ext uri="{FF2B5EF4-FFF2-40B4-BE49-F238E27FC236}">
                <a16:creationId xmlns:a16="http://schemas.microsoft.com/office/drawing/2014/main" id="{F63B918C-605E-4767-B8B8-07EE8E5149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6" name="Rectangle 45">
              <a:extLst>
                <a:ext uri="{FF2B5EF4-FFF2-40B4-BE49-F238E27FC236}">
                  <a16:creationId xmlns:a16="http://schemas.microsoft.com/office/drawing/2014/main" id="{87A15320-BE68-4368-9AEC-EB121AA1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Oval 46">
              <a:extLst>
                <a:ext uri="{FF2B5EF4-FFF2-40B4-BE49-F238E27FC236}">
                  <a16:creationId xmlns:a16="http://schemas.microsoft.com/office/drawing/2014/main" id="{1397429F-B09A-4755-85D6-5EF9C8EC1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Oval 47">
              <a:extLst>
                <a:ext uri="{FF2B5EF4-FFF2-40B4-BE49-F238E27FC236}">
                  <a16:creationId xmlns:a16="http://schemas.microsoft.com/office/drawing/2014/main" id="{E79C0060-574D-48A1-896F-3BFA9E1D9A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a:extLst>
                <a:ext uri="{FF2B5EF4-FFF2-40B4-BE49-F238E27FC236}">
                  <a16:creationId xmlns:a16="http://schemas.microsoft.com/office/drawing/2014/main" id="{342DA2D2-7E39-48E7-956A-5C5702872C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0" name="Oval 49">
              <a:extLst>
                <a:ext uri="{FF2B5EF4-FFF2-40B4-BE49-F238E27FC236}">
                  <a16:creationId xmlns:a16="http://schemas.microsoft.com/office/drawing/2014/main" id="{008AB3D2-317E-4043-A5BE-6D078F589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1" name="Oval 50">
              <a:extLst>
                <a:ext uri="{FF2B5EF4-FFF2-40B4-BE49-F238E27FC236}">
                  <a16:creationId xmlns:a16="http://schemas.microsoft.com/office/drawing/2014/main" id="{7BE6F4C2-B396-47DA-9B43-7CBC55B98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2" name="Oval 51">
              <a:extLst>
                <a:ext uri="{FF2B5EF4-FFF2-40B4-BE49-F238E27FC236}">
                  <a16:creationId xmlns:a16="http://schemas.microsoft.com/office/drawing/2014/main" id="{42099893-51D2-4FDD-A8B8-99DE6A1F9C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3" name="Freeform 5">
              <a:extLst>
                <a:ext uri="{FF2B5EF4-FFF2-40B4-BE49-F238E27FC236}">
                  <a16:creationId xmlns:a16="http://schemas.microsoft.com/office/drawing/2014/main" id="{9B387B19-E01F-4F0A-A984-04315236E1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54" name="Freeform 5">
              <a:extLst>
                <a:ext uri="{FF2B5EF4-FFF2-40B4-BE49-F238E27FC236}">
                  <a16:creationId xmlns:a16="http://schemas.microsoft.com/office/drawing/2014/main" id="{994735CE-14A3-4759-8BDD-55844E0DA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55" name="Rectangle 54">
              <a:extLst>
                <a:ext uri="{FF2B5EF4-FFF2-40B4-BE49-F238E27FC236}">
                  <a16:creationId xmlns:a16="http://schemas.microsoft.com/office/drawing/2014/main" id="{3CD1763A-E8CE-4920-B58C-F41A62C86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56" name="Freeform 5">
              <a:extLst>
                <a:ext uri="{FF2B5EF4-FFF2-40B4-BE49-F238E27FC236}">
                  <a16:creationId xmlns:a16="http://schemas.microsoft.com/office/drawing/2014/main" id="{3C445311-D23D-4257-8441-7D9AE2DDBF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Otsikko 1"/>
          <p:cNvSpPr>
            <a:spLocks noGrp="1"/>
          </p:cNvSpPr>
          <p:nvPr>
            <p:ph type="title"/>
          </p:nvPr>
        </p:nvSpPr>
        <p:spPr>
          <a:xfrm>
            <a:off x="994087" y="1130603"/>
            <a:ext cx="3342442" cy="4596794"/>
          </a:xfrm>
        </p:spPr>
        <p:txBody>
          <a:bodyPr anchor="ctr">
            <a:normAutofit/>
          </a:bodyPr>
          <a:lstStyle/>
          <a:p>
            <a:r>
              <a:rPr lang="fi-FI" sz="3200" dirty="0">
                <a:solidFill>
                  <a:srgbClr val="EBEBEB"/>
                </a:solidFill>
                <a:latin typeface="Trebuchet MS" panose="020B0603020202020204" pitchFamily="34" charset="0"/>
              </a:rPr>
              <a:t>Santa´s United </a:t>
            </a:r>
            <a:br>
              <a:rPr lang="fi-FI" sz="3200" dirty="0">
                <a:solidFill>
                  <a:srgbClr val="EBEBEB"/>
                </a:solidFill>
                <a:latin typeface="Trebuchet MS" panose="020B0603020202020204" pitchFamily="34" charset="0"/>
              </a:rPr>
            </a:br>
            <a:r>
              <a:rPr lang="fi-FI" sz="3200" dirty="0">
                <a:solidFill>
                  <a:srgbClr val="EBEBEB"/>
                </a:solidFill>
                <a:latin typeface="Trebuchet MS" panose="020B0603020202020204" pitchFamily="34" charset="0"/>
              </a:rPr>
              <a:t>Valmennuslinjan sisältö </a:t>
            </a:r>
          </a:p>
        </p:txBody>
      </p:sp>
      <p:sp>
        <p:nvSpPr>
          <p:cNvPr id="3" name="Sisällön paikkamerkki 2"/>
          <p:cNvSpPr>
            <a:spLocks noGrp="1"/>
          </p:cNvSpPr>
          <p:nvPr>
            <p:ph idx="1"/>
          </p:nvPr>
        </p:nvSpPr>
        <p:spPr>
          <a:xfrm>
            <a:off x="5290077" y="437513"/>
            <a:ext cx="5502614" cy="5954325"/>
          </a:xfrm>
        </p:spPr>
        <p:txBody>
          <a:bodyPr anchor="ctr">
            <a:normAutofit/>
          </a:bodyPr>
          <a:lstStyle/>
          <a:p>
            <a:pPr>
              <a:lnSpc>
                <a:spcPct val="90000"/>
              </a:lnSpc>
            </a:pPr>
            <a:r>
              <a:rPr lang="fi-FI" sz="1300" b="1" dirty="0">
                <a:latin typeface="Trebuchet MS" panose="020B0603020202020204" pitchFamily="34" charset="0"/>
                <a:sym typeface="Wingdings" panose="05000000000000000000" pitchFamily="2" charset="2"/>
              </a:rPr>
              <a:t>Osa 1. Santas Unitedin toimintatavat</a:t>
            </a:r>
          </a:p>
          <a:p>
            <a:pPr lvl="1">
              <a:lnSpc>
                <a:spcPct val="90000"/>
              </a:lnSpc>
            </a:pPr>
            <a:r>
              <a:rPr lang="fi-FI" sz="1300" b="1" dirty="0">
                <a:latin typeface="Trebuchet MS" panose="020B0603020202020204" pitchFamily="34" charset="0"/>
                <a:sym typeface="Wingdings" panose="05000000000000000000" pitchFamily="2" charset="2"/>
              </a:rPr>
              <a:t>Toimintakulttuuri</a:t>
            </a:r>
            <a:r>
              <a:rPr lang="fi-FI" sz="1100" b="1" dirty="0">
                <a:latin typeface="Trebuchet MS" panose="020B0603020202020204" pitchFamily="34" charset="0"/>
                <a:sym typeface="Wingdings" panose="05000000000000000000" pitchFamily="2" charset="2"/>
              </a:rPr>
              <a:t>  </a:t>
            </a:r>
          </a:p>
          <a:p>
            <a:pPr lvl="1">
              <a:lnSpc>
                <a:spcPct val="90000"/>
              </a:lnSpc>
            </a:pPr>
            <a:r>
              <a:rPr lang="fi-FI" sz="1300" b="1" dirty="0">
                <a:latin typeface="Trebuchet MS" panose="020B0603020202020204" pitchFamily="34" charset="0"/>
                <a:sym typeface="Wingdings" panose="05000000000000000000" pitchFamily="2" charset="2"/>
              </a:rPr>
              <a:t>Pelaajapolku </a:t>
            </a:r>
          </a:p>
          <a:p>
            <a:pPr lvl="1">
              <a:lnSpc>
                <a:spcPct val="90000"/>
              </a:lnSpc>
            </a:pPr>
            <a:r>
              <a:rPr lang="fi-FI" sz="1300" b="1" dirty="0">
                <a:latin typeface="Trebuchet MS" panose="020B0603020202020204" pitchFamily="34" charset="0"/>
                <a:sym typeface="Wingdings" panose="05000000000000000000" pitchFamily="2" charset="2"/>
              </a:rPr>
              <a:t>Valmentajanpolku</a:t>
            </a:r>
          </a:p>
          <a:p>
            <a:pPr lvl="1">
              <a:lnSpc>
                <a:spcPct val="90000"/>
              </a:lnSpc>
            </a:pPr>
            <a:endParaRPr lang="fi-FI" sz="1300" b="1" dirty="0">
              <a:latin typeface="Trebuchet MS" panose="020B0603020202020204" pitchFamily="34" charset="0"/>
              <a:sym typeface="Wingdings" panose="05000000000000000000" pitchFamily="2" charset="2"/>
            </a:endParaRPr>
          </a:p>
          <a:p>
            <a:pPr>
              <a:lnSpc>
                <a:spcPct val="90000"/>
              </a:lnSpc>
            </a:pPr>
            <a:r>
              <a:rPr lang="fi-FI" sz="1300" b="1" dirty="0">
                <a:latin typeface="Trebuchet MS" panose="020B0603020202020204" pitchFamily="34" charset="0"/>
                <a:sym typeface="Wingdings" panose="05000000000000000000" pitchFamily="2" charset="2"/>
              </a:rPr>
              <a:t>Osa 2: Urheilijan perusvalmiudet</a:t>
            </a:r>
          </a:p>
          <a:p>
            <a:pPr lvl="1">
              <a:lnSpc>
                <a:spcPct val="90000"/>
              </a:lnSpc>
            </a:pPr>
            <a:r>
              <a:rPr lang="fi-FI" sz="1300" b="1" u="sng" dirty="0">
                <a:latin typeface="Trebuchet MS" panose="020B0603020202020204" pitchFamily="34" charset="0"/>
                <a:sym typeface="Wingdings" panose="05000000000000000000" pitchFamily="2" charset="2"/>
              </a:rPr>
              <a:t>Taitoharjoittelu </a:t>
            </a:r>
          </a:p>
          <a:p>
            <a:pPr lvl="1">
              <a:lnSpc>
                <a:spcPct val="90000"/>
              </a:lnSpc>
            </a:pPr>
            <a:r>
              <a:rPr lang="fi-FI" sz="1300" b="1" dirty="0">
                <a:latin typeface="Trebuchet MS" panose="020B0603020202020204" pitchFamily="34" charset="0"/>
                <a:sym typeface="Wingdings" panose="05000000000000000000" pitchFamily="2" charset="2"/>
              </a:rPr>
              <a:t>Fysiikkaharjoittelu </a:t>
            </a:r>
          </a:p>
          <a:p>
            <a:pPr lvl="1">
              <a:lnSpc>
                <a:spcPct val="90000"/>
              </a:lnSpc>
            </a:pPr>
            <a:r>
              <a:rPr lang="fi-FI" sz="1300" b="1" dirty="0">
                <a:latin typeface="Trebuchet MS" panose="020B0603020202020204" pitchFamily="34" charset="0"/>
                <a:sym typeface="Wingdings" panose="05000000000000000000" pitchFamily="2" charset="2"/>
              </a:rPr>
              <a:t>Psyykkinen/Sosiaalinen valmius </a:t>
            </a:r>
          </a:p>
          <a:p>
            <a:pPr marL="457200" lvl="1" indent="0">
              <a:lnSpc>
                <a:spcPct val="90000"/>
              </a:lnSpc>
              <a:buNone/>
            </a:pPr>
            <a:endParaRPr lang="fi-FI" sz="1300" b="1" dirty="0">
              <a:latin typeface="Trebuchet MS" panose="020B0603020202020204" pitchFamily="34" charset="0"/>
              <a:sym typeface="Wingdings" panose="05000000000000000000" pitchFamily="2" charset="2"/>
            </a:endParaRPr>
          </a:p>
          <a:p>
            <a:pPr>
              <a:lnSpc>
                <a:spcPct val="90000"/>
              </a:lnSpc>
            </a:pPr>
            <a:r>
              <a:rPr lang="fi-FI" sz="1300" b="1" dirty="0">
                <a:latin typeface="Trebuchet MS" panose="020B0603020202020204" pitchFamily="34" charset="0"/>
                <a:sym typeface="Wingdings" panose="05000000000000000000" pitchFamily="2" charset="2"/>
              </a:rPr>
              <a:t>Osa 3: Pelaamisen/Pelitavan perusperiaatteet</a:t>
            </a:r>
          </a:p>
          <a:p>
            <a:pPr lvl="1">
              <a:lnSpc>
                <a:spcPct val="90000"/>
              </a:lnSpc>
            </a:pPr>
            <a:r>
              <a:rPr lang="fi-FI" sz="1500" b="1" dirty="0">
                <a:latin typeface="Trebuchet MS" panose="020B0603020202020204" pitchFamily="34" charset="0"/>
                <a:sym typeface="Wingdings" panose="05000000000000000000" pitchFamily="2" charset="2"/>
              </a:rPr>
              <a:t>Hyökkäyspelaamisen periaatteet </a:t>
            </a:r>
          </a:p>
          <a:p>
            <a:pPr lvl="1">
              <a:lnSpc>
                <a:spcPct val="90000"/>
              </a:lnSpc>
            </a:pPr>
            <a:r>
              <a:rPr lang="fi-FI" sz="1500" b="1" dirty="0">
                <a:latin typeface="Trebuchet MS" panose="020B0603020202020204" pitchFamily="34" charset="0"/>
                <a:sym typeface="Wingdings" panose="05000000000000000000" pitchFamily="2" charset="2"/>
              </a:rPr>
              <a:t>Puolustuspelaamisen periaatteet </a:t>
            </a:r>
          </a:p>
          <a:p>
            <a:pPr lvl="1">
              <a:lnSpc>
                <a:spcPct val="90000"/>
              </a:lnSpc>
            </a:pPr>
            <a:r>
              <a:rPr lang="fi-FI" sz="1500" b="1" dirty="0">
                <a:latin typeface="Trebuchet MS" panose="020B0603020202020204" pitchFamily="34" charset="0"/>
                <a:sym typeface="Wingdings" panose="05000000000000000000" pitchFamily="2" charset="2"/>
              </a:rPr>
              <a:t>Hyökkäys/puolustus pelaaminen tavoitteet </a:t>
            </a:r>
          </a:p>
          <a:p>
            <a:pPr lvl="1">
              <a:lnSpc>
                <a:spcPct val="90000"/>
              </a:lnSpc>
            </a:pPr>
            <a:r>
              <a:rPr lang="fi-FI" sz="1500" b="1" dirty="0">
                <a:latin typeface="Trebuchet MS" panose="020B0603020202020204" pitchFamily="34" charset="0"/>
                <a:sym typeface="Wingdings" panose="05000000000000000000" pitchFamily="2" charset="2"/>
              </a:rPr>
              <a:t>Hyökkäys/puolustus pelaaminen tavoitteet </a:t>
            </a:r>
          </a:p>
          <a:p>
            <a:pPr lvl="1">
              <a:lnSpc>
                <a:spcPct val="90000"/>
              </a:lnSpc>
            </a:pPr>
            <a:r>
              <a:rPr lang="fi-FI" sz="1500" b="1" dirty="0">
                <a:latin typeface="Trebuchet MS" panose="020B0603020202020204" pitchFamily="34" charset="0"/>
                <a:sym typeface="Wingdings" panose="05000000000000000000" pitchFamily="2" charset="2"/>
              </a:rPr>
              <a:t>Taktinen johtaminen </a:t>
            </a:r>
          </a:p>
        </p:txBody>
      </p:sp>
    </p:spTree>
    <p:extLst>
      <p:ext uri="{BB962C8B-B14F-4D97-AF65-F5344CB8AC3E}">
        <p14:creationId xmlns:p14="http://schemas.microsoft.com/office/powerpoint/2010/main" val="110262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Otsikko 1"/>
          <p:cNvSpPr>
            <a:spLocks noGrp="1"/>
          </p:cNvSpPr>
          <p:nvPr>
            <p:ph type="title"/>
          </p:nvPr>
        </p:nvSpPr>
        <p:spPr>
          <a:xfrm>
            <a:off x="836247" y="1085549"/>
            <a:ext cx="3430947" cy="4686903"/>
          </a:xfrm>
        </p:spPr>
        <p:txBody>
          <a:bodyPr anchor="ctr">
            <a:normAutofit fontScale="90000"/>
          </a:bodyPr>
          <a:lstStyle/>
          <a:p>
            <a:r>
              <a:rPr lang="fi-FI" dirty="0">
                <a:solidFill>
                  <a:schemeClr val="tx1"/>
                </a:solidFill>
                <a:latin typeface="Trebuchet MS" panose="020B0603020202020204" pitchFamily="34" charset="0"/>
              </a:rPr>
              <a:t>	Läpivienti:</a:t>
            </a:r>
            <a:br>
              <a:rPr lang="fi-FI" dirty="0">
                <a:solidFill>
                  <a:schemeClr val="tx1"/>
                </a:solidFill>
                <a:latin typeface="Trebuchet MS" panose="020B0603020202020204" pitchFamily="34" charset="0"/>
              </a:rPr>
            </a:br>
            <a:r>
              <a:rPr lang="fi-FI" dirty="0">
                <a:solidFill>
                  <a:schemeClr val="tx1"/>
                </a:solidFill>
                <a:latin typeface="Trebuchet MS" panose="020B0603020202020204" pitchFamily="34" charset="0"/>
              </a:rPr>
              <a:t> </a:t>
            </a:r>
            <a:br>
              <a:rPr lang="fi-FI" dirty="0">
                <a:solidFill>
                  <a:schemeClr val="tx1"/>
                </a:solidFill>
                <a:latin typeface="Trebuchet MS" panose="020B0603020202020204" pitchFamily="34" charset="0"/>
              </a:rPr>
            </a:br>
            <a:r>
              <a:rPr lang="fi-FI" sz="2400" dirty="0">
                <a:solidFill>
                  <a:schemeClr val="tx1"/>
                </a:solidFill>
                <a:latin typeface="Trebuchet MS" panose="020B0603020202020204" pitchFamily="34" charset="0"/>
              </a:rPr>
              <a:t>1. Mitä on taito ja 	taitoharjoittelu? </a:t>
            </a:r>
            <a:br>
              <a:rPr lang="fi-FI" sz="2400" dirty="0">
                <a:solidFill>
                  <a:schemeClr val="tx1"/>
                </a:solidFill>
                <a:latin typeface="Trebuchet MS" panose="020B0603020202020204" pitchFamily="34" charset="0"/>
              </a:rPr>
            </a:br>
            <a:br>
              <a:rPr lang="fi-FI" dirty="0">
                <a:solidFill>
                  <a:schemeClr val="tx1"/>
                </a:solidFill>
                <a:latin typeface="Trebuchet MS" panose="020B0603020202020204" pitchFamily="34" charset="0"/>
              </a:rPr>
            </a:br>
            <a:r>
              <a:rPr lang="fi-FI" sz="2400" dirty="0">
                <a:solidFill>
                  <a:schemeClr val="tx1"/>
                </a:solidFill>
                <a:latin typeface="Trebuchet MS" panose="020B0603020202020204" pitchFamily="34" charset="0"/>
              </a:rPr>
              <a:t>2. Perusliikuntataidot, 	Salibandynlajitaidot 	ja siirtovaikutus </a:t>
            </a:r>
            <a:br>
              <a:rPr lang="fi-FI" sz="2400" dirty="0">
                <a:solidFill>
                  <a:schemeClr val="tx1"/>
                </a:solidFill>
                <a:latin typeface="Trebuchet MS" panose="020B0603020202020204" pitchFamily="34" charset="0"/>
              </a:rPr>
            </a:br>
            <a:r>
              <a:rPr lang="fi-FI" sz="2400" dirty="0">
                <a:solidFill>
                  <a:schemeClr val="tx1"/>
                </a:solidFill>
                <a:latin typeface="Trebuchet MS" panose="020B0603020202020204" pitchFamily="34" charset="0"/>
              </a:rPr>
              <a:t> </a:t>
            </a:r>
            <a:br>
              <a:rPr lang="fi-FI" sz="2400" dirty="0">
                <a:solidFill>
                  <a:schemeClr val="tx1"/>
                </a:solidFill>
                <a:latin typeface="Trebuchet MS" panose="020B0603020202020204" pitchFamily="34" charset="0"/>
              </a:rPr>
            </a:br>
            <a:r>
              <a:rPr lang="fi-FI" sz="2400" dirty="0">
                <a:solidFill>
                  <a:schemeClr val="tx1"/>
                </a:solidFill>
                <a:latin typeface="Trebuchet MS" panose="020B0603020202020204" pitchFamily="34" charset="0"/>
              </a:rPr>
              <a:t>3. Taidon opettaminen 	Non- lineaarinen 	</a:t>
            </a:r>
            <a:r>
              <a:rPr lang="fi-FI" sz="2400" dirty="0" err="1">
                <a:solidFill>
                  <a:schemeClr val="tx1"/>
                </a:solidFill>
                <a:latin typeface="Trebuchet MS" panose="020B0603020202020204" pitchFamily="34" charset="0"/>
              </a:rPr>
              <a:t>pedakogiikka</a:t>
            </a:r>
            <a:r>
              <a:rPr lang="fi-FI" sz="2400" dirty="0">
                <a:solidFill>
                  <a:schemeClr val="tx1"/>
                </a:solidFill>
                <a:latin typeface="Trebuchet MS" panose="020B0603020202020204" pitchFamily="34" charset="0"/>
              </a:rPr>
              <a:t>.</a:t>
            </a:r>
            <a:endParaRPr lang="fi-FI" dirty="0">
              <a:solidFill>
                <a:schemeClr val="tx1"/>
              </a:solidFill>
              <a:latin typeface="Trebuchet MS" panose="020B0603020202020204" pitchFamily="34" charset="0"/>
            </a:endParaRP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Sisällön paikkamerkki 2"/>
          <p:cNvSpPr>
            <a:spLocks noGrp="1"/>
          </p:cNvSpPr>
          <p:nvPr>
            <p:ph idx="1"/>
          </p:nvPr>
        </p:nvSpPr>
        <p:spPr>
          <a:xfrm>
            <a:off x="5041399" y="1085549"/>
            <a:ext cx="5579707" cy="4686903"/>
          </a:xfrm>
        </p:spPr>
        <p:txBody>
          <a:bodyPr anchor="ctr">
            <a:normAutofit/>
          </a:bodyPr>
          <a:lstStyle/>
          <a:p>
            <a:pPr marL="0" indent="0">
              <a:buNone/>
            </a:pPr>
            <a:endParaRPr lang="fi-FI" dirty="0">
              <a:solidFill>
                <a:schemeClr val="tx1"/>
              </a:solidFill>
              <a:latin typeface="Trebuchet MS" panose="020B0603020202020204" pitchFamily="34" charset="0"/>
            </a:endParaRPr>
          </a:p>
          <a:p>
            <a:pPr marL="0" indent="0">
              <a:buNone/>
            </a:pPr>
            <a:endParaRPr lang="fi-FI" dirty="0">
              <a:solidFill>
                <a:schemeClr val="tx1"/>
              </a:solidFill>
              <a:latin typeface="Trebuchet MS" panose="020B0603020202020204" pitchFamily="34" charset="0"/>
            </a:endParaRPr>
          </a:p>
          <a:p>
            <a:pPr marL="0" indent="0">
              <a:buNone/>
            </a:pPr>
            <a:endParaRPr lang="fi-FI" dirty="0">
              <a:solidFill>
                <a:schemeClr val="tx1"/>
              </a:solidFill>
              <a:latin typeface="Trebuchet MS" panose="020B0603020202020204" pitchFamily="34" charset="0"/>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
        <p:nvSpPr>
          <p:cNvPr id="4" name="Tekstiruutu 3">
            <a:extLst>
              <a:ext uri="{FF2B5EF4-FFF2-40B4-BE49-F238E27FC236}">
                <a16:creationId xmlns:a16="http://schemas.microsoft.com/office/drawing/2014/main" id="{A1C14ABC-B352-47E2-8B87-61C6EDA78CB7}"/>
              </a:ext>
            </a:extLst>
          </p:cNvPr>
          <p:cNvSpPr txBox="1"/>
          <p:nvPr/>
        </p:nvSpPr>
        <p:spPr>
          <a:xfrm>
            <a:off x="5103441" y="3105834"/>
            <a:ext cx="6085840" cy="923330"/>
          </a:xfrm>
          <a:prstGeom prst="rect">
            <a:avLst/>
          </a:prstGeom>
          <a:noFill/>
        </p:spPr>
        <p:txBody>
          <a:bodyPr wrap="square" rtlCol="0">
            <a:spAutoFit/>
          </a:bodyPr>
          <a:lstStyle/>
          <a:p>
            <a:pPr marL="285750" indent="-285750">
              <a:buFont typeface="Arial" panose="020B0604020202020204" pitchFamily="34" charset="0"/>
              <a:buChar char="•"/>
            </a:pPr>
            <a:r>
              <a:rPr lang="fi-FI" b="1" i="0" dirty="0" err="1">
                <a:solidFill>
                  <a:srgbClr val="FFFFFF"/>
                </a:solidFill>
                <a:effectLst/>
                <a:latin typeface="Catamaran"/>
              </a:rPr>
              <a:t>Menti</a:t>
            </a:r>
            <a:r>
              <a:rPr lang="fi-FI" b="1" i="0" dirty="0">
                <a:solidFill>
                  <a:srgbClr val="FFFFFF"/>
                </a:solidFill>
                <a:effectLst/>
                <a:latin typeface="Catamaran"/>
              </a:rPr>
              <a:t> </a:t>
            </a:r>
            <a:r>
              <a:rPr lang="fi-FI" b="1" dirty="0" err="1">
                <a:solidFill>
                  <a:srgbClr val="FFFFFF"/>
                </a:solidFill>
                <a:latin typeface="Catamaran"/>
              </a:rPr>
              <a:t>Code</a:t>
            </a:r>
            <a:r>
              <a:rPr lang="fi-FI" b="1" dirty="0">
                <a:solidFill>
                  <a:srgbClr val="FFFFFF"/>
                </a:solidFill>
                <a:latin typeface="Catamaran"/>
              </a:rPr>
              <a:t> </a:t>
            </a:r>
          </a:p>
          <a:p>
            <a:pPr marL="285750" indent="-285750">
              <a:buFont typeface="Arial" panose="020B0604020202020204" pitchFamily="34" charset="0"/>
              <a:buChar char="•"/>
            </a:pPr>
            <a:r>
              <a:rPr lang="fi-FI" b="1" i="0" dirty="0">
                <a:solidFill>
                  <a:srgbClr val="FFFFFF"/>
                </a:solidFill>
                <a:effectLst/>
                <a:latin typeface="Catamaran"/>
              </a:rPr>
              <a:t>41 08 95 6</a:t>
            </a:r>
            <a:endParaRPr lang="fi-FI" dirty="0"/>
          </a:p>
          <a:p>
            <a:endParaRPr lang="fi-FI" dirty="0"/>
          </a:p>
        </p:txBody>
      </p:sp>
    </p:spTree>
    <p:extLst>
      <p:ext uri="{BB962C8B-B14F-4D97-AF65-F5344CB8AC3E}">
        <p14:creationId xmlns:p14="http://schemas.microsoft.com/office/powerpoint/2010/main" val="244354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0449FD-E718-4E50-A12F-658A8DA8F089}"/>
              </a:ext>
            </a:extLst>
          </p:cNvPr>
          <p:cNvSpPr>
            <a:spLocks noGrp="1"/>
          </p:cNvSpPr>
          <p:nvPr>
            <p:ph type="title"/>
          </p:nvPr>
        </p:nvSpPr>
        <p:spPr/>
        <p:txBody>
          <a:bodyPr/>
          <a:lstStyle/>
          <a:p>
            <a:r>
              <a:rPr lang="fi-FI" dirty="0"/>
              <a:t>Taitoharjoittelu ja tavoite</a:t>
            </a:r>
          </a:p>
        </p:txBody>
      </p:sp>
      <p:sp>
        <p:nvSpPr>
          <p:cNvPr id="3" name="Sisällön paikkamerkki 2">
            <a:extLst>
              <a:ext uri="{FF2B5EF4-FFF2-40B4-BE49-F238E27FC236}">
                <a16:creationId xmlns:a16="http://schemas.microsoft.com/office/drawing/2014/main" id="{614423C4-AC73-4542-9759-0CB60CE550B9}"/>
              </a:ext>
            </a:extLst>
          </p:cNvPr>
          <p:cNvSpPr>
            <a:spLocks noGrp="1"/>
          </p:cNvSpPr>
          <p:nvPr>
            <p:ph idx="1"/>
          </p:nvPr>
        </p:nvSpPr>
        <p:spPr/>
        <p:txBody>
          <a:bodyPr>
            <a:normAutofit lnSpcReduction="10000"/>
          </a:bodyPr>
          <a:lstStyle/>
          <a:p>
            <a:r>
              <a:rPr lang="fi-FI" dirty="0"/>
              <a:t>Urheilusuoritus koostuu havainnoinnista, päätöksenteosta ja liikehallinnasta. Laadukas taitoharjoittelu kehittää kaikki urheilusuoritukseen kuuluvia osa-alueita.</a:t>
            </a:r>
          </a:p>
          <a:p>
            <a:r>
              <a:rPr lang="fi-FI" dirty="0"/>
              <a:t>Taitoharjoittelu voidaan jakaa yleistaitoharjoitteluun ja lajitekniikan harjoitteluun. Yleistaitoharjoittelusta voidaan käyttää myös termiä perusliikuntataidot ja nämä taidot eivät ole lajisidonnaisia. Yleisin jaottelu on tasapainotaidot, liikkumistaidot sekä välineen käsittelytaidot. (</a:t>
            </a:r>
            <a:r>
              <a:rPr lang="fi-FI" dirty="0" err="1"/>
              <a:t>Kalaja</a:t>
            </a:r>
            <a:r>
              <a:rPr lang="fi-FI" dirty="0"/>
              <a:t>, 2016)</a:t>
            </a:r>
          </a:p>
          <a:p>
            <a:r>
              <a:rPr lang="fi-FI" dirty="0"/>
              <a:t>Salibandyssä taidot mietitään pelitaitoina, missä yhdistyy lajitekniikka sekä havainnointikyky. Kykyä havainnoida muuttuvaa ympäristöä pelitilanteessa ja miettiä paras ratkaisu tilanteen voittamiseksi. Pelitaidot voidaan jakaa joko hyökkäys- tai puolustuspelitaitoihin. (Väliaho 2018)</a:t>
            </a:r>
          </a:p>
          <a:p>
            <a:endParaRPr lang="fi-FI" dirty="0"/>
          </a:p>
          <a:p>
            <a:endParaRPr lang="fi-FI" dirty="0"/>
          </a:p>
        </p:txBody>
      </p:sp>
    </p:spTree>
    <p:extLst>
      <p:ext uri="{BB962C8B-B14F-4D97-AF65-F5344CB8AC3E}">
        <p14:creationId xmlns:p14="http://schemas.microsoft.com/office/powerpoint/2010/main" val="736845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4BC24F7-E804-4661-A29A-A7476B2FD535}"/>
              </a:ext>
            </a:extLst>
          </p:cNvPr>
          <p:cNvSpPr>
            <a:spLocks noGrp="1"/>
          </p:cNvSpPr>
          <p:nvPr>
            <p:ph type="ctrTitle"/>
          </p:nvPr>
        </p:nvSpPr>
        <p:spPr>
          <a:xfrm>
            <a:off x="628277" y="2158882"/>
            <a:ext cx="10141323" cy="2921118"/>
          </a:xfrm>
        </p:spPr>
        <p:txBody>
          <a:bodyPr/>
          <a:lstStyle/>
          <a:p>
            <a:r>
              <a:rPr lang="fi-FI" sz="3000" dirty="0"/>
              <a:t>	”Taitojen oppiminen on yksilöllinen ja aktiivinen 	prosessi, joka vaatii aikaa ja edellyttää runsaasti 	tekemistä. Taitovalmennuksen tehtävänä on luoda 	harjoittelun ja oppimisen mahdollistavia olosuhteita 	ja ympäristöjä. Liikunta- ja urheilutaitojen 	oppiminen jatkuu koko eliniän, koskaan ei ole liian 	myöhäistä oppia uutta.”</a:t>
            </a:r>
            <a:br>
              <a:rPr lang="fi-FI" dirty="0"/>
            </a:br>
            <a:endParaRPr lang="fi-FI" dirty="0"/>
          </a:p>
        </p:txBody>
      </p:sp>
      <p:sp>
        <p:nvSpPr>
          <p:cNvPr id="3" name="Alaotsikko 2">
            <a:extLst>
              <a:ext uri="{FF2B5EF4-FFF2-40B4-BE49-F238E27FC236}">
                <a16:creationId xmlns:a16="http://schemas.microsoft.com/office/drawing/2014/main" id="{90D83CC0-7E48-4A7B-ACC9-354B2C3414D1}"/>
              </a:ext>
            </a:extLst>
          </p:cNvPr>
          <p:cNvSpPr>
            <a:spLocks noGrp="1"/>
          </p:cNvSpPr>
          <p:nvPr>
            <p:ph type="subTitle" idx="1"/>
          </p:nvPr>
        </p:nvSpPr>
        <p:spPr>
          <a:xfrm>
            <a:off x="950925" y="5080000"/>
            <a:ext cx="8825658" cy="861420"/>
          </a:xfrm>
        </p:spPr>
        <p:txBody>
          <a:bodyPr/>
          <a:lstStyle/>
          <a:p>
            <a:r>
              <a:rPr lang="fi-FI" b="1" dirty="0" err="1"/>
              <a:t>Kalaja</a:t>
            </a:r>
            <a:r>
              <a:rPr lang="fi-FI" b="1" dirty="0"/>
              <a:t>, 2020</a:t>
            </a:r>
          </a:p>
        </p:txBody>
      </p:sp>
    </p:spTree>
    <p:extLst>
      <p:ext uri="{BB962C8B-B14F-4D97-AF65-F5344CB8AC3E}">
        <p14:creationId xmlns:p14="http://schemas.microsoft.com/office/powerpoint/2010/main" val="1725184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239521-4E27-466E-9087-5C3D9CD1C9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F0939603-6562-4246-A9A6-CE0657B91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4088B391-2267-4070-940E-1DFC16029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C843D276-7F19-4B7B-A3C9-E92CF9825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F8BF858F-F5FD-4A7D-A74C-4DB4D07E1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1F6D2125-7D86-4D93-A5CB-0BCFE524B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12A20C10-8367-4EE7-84F1-DA8FC3201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D2F7B40-09B0-4DD4-B504-7BE155EED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0FFDC92C-6387-4BF1-9976-A0B078CE8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a:extLst>
                <a:ext uri="{FF2B5EF4-FFF2-40B4-BE49-F238E27FC236}">
                  <a16:creationId xmlns:a16="http://schemas.microsoft.com/office/drawing/2014/main" id="{2D368DE5-EE93-47F4-A759-0D6F94E1F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Rectangle 18">
              <a:extLst>
                <a:ext uri="{FF2B5EF4-FFF2-40B4-BE49-F238E27FC236}">
                  <a16:creationId xmlns:a16="http://schemas.microsoft.com/office/drawing/2014/main" id="{C6AD4D91-560B-4DF8-B52B-A6BF83A6E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F12BC828-FAAE-455F-91DC-7ADCAC9DA8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Otsikko 1">
            <a:extLst>
              <a:ext uri="{FF2B5EF4-FFF2-40B4-BE49-F238E27FC236}">
                <a16:creationId xmlns:a16="http://schemas.microsoft.com/office/drawing/2014/main" id="{ED1E29D8-4F03-442A-AB48-DA754538B1C4}"/>
              </a:ext>
            </a:extLst>
          </p:cNvPr>
          <p:cNvSpPr>
            <a:spLocks noGrp="1"/>
          </p:cNvSpPr>
          <p:nvPr>
            <p:ph type="title"/>
          </p:nvPr>
        </p:nvSpPr>
        <p:spPr>
          <a:xfrm>
            <a:off x="1151460" y="476252"/>
            <a:ext cx="3133726" cy="1020232"/>
          </a:xfrm>
        </p:spPr>
        <p:txBody>
          <a:bodyPr>
            <a:normAutofit/>
          </a:bodyPr>
          <a:lstStyle/>
          <a:p>
            <a:pPr>
              <a:lnSpc>
                <a:spcPct val="90000"/>
              </a:lnSpc>
            </a:pPr>
            <a:r>
              <a:rPr lang="fi-FI" sz="2500" dirty="0"/>
              <a:t>Perusliikuntataidot</a:t>
            </a:r>
          </a:p>
        </p:txBody>
      </p:sp>
      <p:sp>
        <p:nvSpPr>
          <p:cNvPr id="3" name="Sisällön paikkamerkki 2">
            <a:extLst>
              <a:ext uri="{FF2B5EF4-FFF2-40B4-BE49-F238E27FC236}">
                <a16:creationId xmlns:a16="http://schemas.microsoft.com/office/drawing/2014/main" id="{C03862ED-91F8-4988-A591-422436C2D6EB}"/>
              </a:ext>
            </a:extLst>
          </p:cNvPr>
          <p:cNvSpPr>
            <a:spLocks noGrp="1"/>
          </p:cNvSpPr>
          <p:nvPr>
            <p:ph idx="1"/>
          </p:nvPr>
        </p:nvSpPr>
        <p:spPr>
          <a:xfrm>
            <a:off x="1203107" y="1333572"/>
            <a:ext cx="3133726" cy="3898900"/>
          </a:xfrm>
        </p:spPr>
        <p:txBody>
          <a:bodyPr>
            <a:normAutofit/>
          </a:bodyPr>
          <a:lstStyle/>
          <a:p>
            <a:pPr marL="0" indent="0">
              <a:lnSpc>
                <a:spcPct val="90000"/>
              </a:lnSpc>
              <a:buNone/>
            </a:pPr>
            <a:r>
              <a:rPr lang="fi-FI" dirty="0">
                <a:solidFill>
                  <a:schemeClr val="bg1"/>
                </a:solidFill>
              </a:rPr>
              <a:t>Liikuntataidot muodostavat hierarkian, jossa ensin ovat perusliikuntataidot, joiden päälle rakentuvat varsinaiset lajitaidot. </a:t>
            </a:r>
          </a:p>
          <a:p>
            <a:pPr marL="0" indent="0">
              <a:lnSpc>
                <a:spcPct val="90000"/>
              </a:lnSpc>
              <a:buNone/>
            </a:pPr>
            <a:r>
              <a:rPr lang="fi-FI" dirty="0">
                <a:solidFill>
                  <a:schemeClr val="bg1"/>
                </a:solidFill>
              </a:rPr>
              <a:t>Laaja liikevarasto, jossa perusliikuntataidot ovat kunnolla hallinnassa helpottaa, tehostaa ja syventää lajitaitojen oppimista. </a:t>
            </a:r>
          </a:p>
          <a:p>
            <a:pPr marL="0" indent="0">
              <a:lnSpc>
                <a:spcPct val="90000"/>
              </a:lnSpc>
              <a:buNone/>
            </a:pPr>
            <a:r>
              <a:rPr lang="fi-FI" dirty="0">
                <a:solidFill>
                  <a:schemeClr val="bg1"/>
                </a:solidFill>
              </a:rPr>
              <a:t>(</a:t>
            </a:r>
            <a:r>
              <a:rPr lang="fi-FI" dirty="0" err="1">
                <a:solidFill>
                  <a:schemeClr val="bg1"/>
                </a:solidFill>
              </a:rPr>
              <a:t>Kalaja</a:t>
            </a:r>
            <a:r>
              <a:rPr lang="fi-FI" dirty="0">
                <a:solidFill>
                  <a:schemeClr val="bg1"/>
                </a:solidFill>
              </a:rPr>
              <a:t>, 2020)</a:t>
            </a:r>
          </a:p>
          <a:p>
            <a:pPr marL="0" indent="0">
              <a:lnSpc>
                <a:spcPct val="90000"/>
              </a:lnSpc>
              <a:buNone/>
            </a:pPr>
            <a:endParaRPr lang="fi-FI" dirty="0">
              <a:solidFill>
                <a:schemeClr val="bg1"/>
              </a:solidFill>
            </a:endParaRPr>
          </a:p>
          <a:p>
            <a:pPr marL="0" indent="0">
              <a:lnSpc>
                <a:spcPct val="90000"/>
              </a:lnSpc>
              <a:buNone/>
            </a:pPr>
            <a:endParaRPr lang="fi-FI" dirty="0">
              <a:solidFill>
                <a:schemeClr val="bg1"/>
              </a:solidFill>
            </a:endParaRPr>
          </a:p>
        </p:txBody>
      </p:sp>
      <p:pic>
        <p:nvPicPr>
          <p:cNvPr id="4" name="Kuva 3">
            <a:extLst>
              <a:ext uri="{FF2B5EF4-FFF2-40B4-BE49-F238E27FC236}">
                <a16:creationId xmlns:a16="http://schemas.microsoft.com/office/drawing/2014/main" id="{EF423A0F-15A0-4421-A1C3-C9556201F5FF}"/>
              </a:ext>
            </a:extLst>
          </p:cNvPr>
          <p:cNvPicPr>
            <a:picLocks noChangeAspect="1"/>
          </p:cNvPicPr>
          <p:nvPr/>
        </p:nvPicPr>
        <p:blipFill>
          <a:blip r:embed="rId4"/>
          <a:stretch>
            <a:fillRect/>
          </a:stretch>
        </p:blipFill>
        <p:spPr>
          <a:xfrm>
            <a:off x="5194607" y="1530825"/>
            <a:ext cx="6391533" cy="3796350"/>
          </a:xfrm>
          <a:prstGeom prst="rect">
            <a:avLst/>
          </a:prstGeom>
        </p:spPr>
      </p:pic>
      <p:sp>
        <p:nvSpPr>
          <p:cNvPr id="22" name="Rectangle 21">
            <a:extLst>
              <a:ext uri="{FF2B5EF4-FFF2-40B4-BE49-F238E27FC236}">
                <a16:creationId xmlns:a16="http://schemas.microsoft.com/office/drawing/2014/main" id="{BFD3DF8A-480D-4BB4-B603-B70596CFD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Tekstiruutu 20">
            <a:extLst>
              <a:ext uri="{FF2B5EF4-FFF2-40B4-BE49-F238E27FC236}">
                <a16:creationId xmlns:a16="http://schemas.microsoft.com/office/drawing/2014/main" id="{3DB12414-59DD-44C2-B61F-4A873ED90124}"/>
              </a:ext>
            </a:extLst>
          </p:cNvPr>
          <p:cNvSpPr txBox="1"/>
          <p:nvPr/>
        </p:nvSpPr>
        <p:spPr>
          <a:xfrm>
            <a:off x="5050265" y="5463074"/>
            <a:ext cx="6094070" cy="369332"/>
          </a:xfrm>
          <a:prstGeom prst="rect">
            <a:avLst/>
          </a:prstGeom>
          <a:noFill/>
        </p:spPr>
        <p:txBody>
          <a:bodyPr wrap="square">
            <a:spAutoFit/>
          </a:bodyPr>
          <a:lstStyle/>
          <a:p>
            <a:r>
              <a:rPr kumimoji="0" lang="fi-FI" altLang="fi-FI" b="0" i="0" u="none" strike="noStrike" cap="none" normalizeH="0" baseline="0" dirty="0">
                <a:ln>
                  <a:noFill/>
                </a:ln>
                <a:effectLst/>
                <a:latin typeface="Montserrat"/>
              </a:rPr>
              <a:t>Taulukko 1. Liikunnallisten perustaitojen jaottelu.</a:t>
            </a:r>
            <a:endParaRPr lang="fi-FI" dirty="0"/>
          </a:p>
        </p:txBody>
      </p:sp>
      <p:sp>
        <p:nvSpPr>
          <p:cNvPr id="23" name="Tekstiruutu 22">
            <a:extLst>
              <a:ext uri="{FF2B5EF4-FFF2-40B4-BE49-F238E27FC236}">
                <a16:creationId xmlns:a16="http://schemas.microsoft.com/office/drawing/2014/main" id="{EB00FDC9-F88C-41C1-94E0-6871103900FC}"/>
              </a:ext>
            </a:extLst>
          </p:cNvPr>
          <p:cNvSpPr txBox="1"/>
          <p:nvPr/>
        </p:nvSpPr>
        <p:spPr>
          <a:xfrm>
            <a:off x="423335" y="6143230"/>
            <a:ext cx="6094520" cy="230832"/>
          </a:xfrm>
          <a:prstGeom prst="rect">
            <a:avLst/>
          </a:prstGeom>
          <a:noFill/>
        </p:spPr>
        <p:txBody>
          <a:bodyPr wrap="square">
            <a:spAutoFit/>
          </a:bodyPr>
          <a:lstStyle/>
          <a:p>
            <a:pPr marL="0" indent="0">
              <a:lnSpc>
                <a:spcPct val="90000"/>
              </a:lnSpc>
              <a:buNone/>
            </a:pPr>
            <a:r>
              <a:rPr lang="fi-FI" sz="1000" dirty="0">
                <a:solidFill>
                  <a:schemeClr val="bg1"/>
                </a:solidFill>
                <a:hlinkClick r:id="rId5"/>
              </a:rPr>
              <a:t>http://www.valmennustaito.info/taitokartta/liikkumistaidot.php</a:t>
            </a:r>
            <a:endParaRPr lang="fi-FI" sz="1000" dirty="0">
              <a:solidFill>
                <a:schemeClr val="bg1"/>
              </a:solidFill>
            </a:endParaRPr>
          </a:p>
        </p:txBody>
      </p:sp>
    </p:spTree>
    <p:extLst>
      <p:ext uri="{BB962C8B-B14F-4D97-AF65-F5344CB8AC3E}">
        <p14:creationId xmlns:p14="http://schemas.microsoft.com/office/powerpoint/2010/main" val="214515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80D08C-4FB2-42EC-AC5B-58B51C934E6B}"/>
              </a:ext>
            </a:extLst>
          </p:cNvPr>
          <p:cNvSpPr>
            <a:spLocks noGrp="1"/>
          </p:cNvSpPr>
          <p:nvPr>
            <p:ph type="title"/>
          </p:nvPr>
        </p:nvSpPr>
        <p:spPr/>
        <p:txBody>
          <a:bodyPr/>
          <a:lstStyle/>
          <a:p>
            <a:r>
              <a:rPr lang="fi-FI" dirty="0"/>
              <a:t>Salibandynlajitaidot</a:t>
            </a:r>
          </a:p>
        </p:txBody>
      </p:sp>
      <p:sp>
        <p:nvSpPr>
          <p:cNvPr id="3" name="Sisällön paikkamerkki 2">
            <a:extLst>
              <a:ext uri="{FF2B5EF4-FFF2-40B4-BE49-F238E27FC236}">
                <a16:creationId xmlns:a16="http://schemas.microsoft.com/office/drawing/2014/main" id="{05BFD2B0-6BB6-421A-9D12-E7F45977C2E3}"/>
              </a:ext>
            </a:extLst>
          </p:cNvPr>
          <p:cNvSpPr>
            <a:spLocks noGrp="1"/>
          </p:cNvSpPr>
          <p:nvPr>
            <p:ph idx="1"/>
          </p:nvPr>
        </p:nvSpPr>
        <p:spPr/>
        <p:txBody>
          <a:bodyPr>
            <a:normAutofit lnSpcReduction="10000"/>
          </a:bodyPr>
          <a:lstStyle/>
          <a:p>
            <a:pPr marL="0" indent="0">
              <a:buNone/>
            </a:pPr>
            <a:r>
              <a:rPr lang="fi-FI" dirty="0"/>
              <a:t>Salibandyssä taidot mietitään pelitaitoina, missä yhdistyy lajitekniikka, päätöksenteko ja havainnointikyky. </a:t>
            </a:r>
          </a:p>
          <a:p>
            <a:pPr marL="0" indent="0">
              <a:buNone/>
            </a:pPr>
            <a:r>
              <a:rPr lang="fi-FI" dirty="0"/>
              <a:t>Pelaajan on omattava tekniikan lisäksi kyky havainnoida muuttuvaa ympäristöä pelitilanteessa ja miettiä paras ratkaisu tilanteen voittamiseksi.</a:t>
            </a:r>
          </a:p>
          <a:p>
            <a:pPr marL="0" indent="0">
              <a:buNone/>
            </a:pPr>
            <a:r>
              <a:rPr lang="fi-FI" dirty="0"/>
              <a:t>Pelitaidot voidaan jakaa joko hyökkäys- tai puolustuspelitaitoihin, jotka jaetaan yleisimmin näin:</a:t>
            </a:r>
          </a:p>
          <a:p>
            <a:pPr marL="0" indent="0">
              <a:buNone/>
            </a:pPr>
            <a:r>
              <a:rPr lang="fi-FI" b="1" dirty="0"/>
              <a:t>HYÖKKÄYSPELITAIDOT</a:t>
            </a:r>
            <a:r>
              <a:rPr lang="fi-FI" dirty="0"/>
              <a:t> </a:t>
            </a:r>
          </a:p>
          <a:p>
            <a:pPr marL="0" indent="0">
              <a:buNone/>
            </a:pPr>
            <a:r>
              <a:rPr lang="fi-FI" dirty="0"/>
              <a:t>Pallonhallinta, Kuljetus, Syöttö, Laukaisu</a:t>
            </a:r>
          </a:p>
          <a:p>
            <a:pPr marL="0" indent="0">
              <a:buNone/>
            </a:pPr>
            <a:r>
              <a:rPr lang="fi-FI" b="1" dirty="0"/>
              <a:t>PUOLUSTUSPELITAIDOT</a:t>
            </a:r>
          </a:p>
          <a:p>
            <a:pPr marL="0" indent="0">
              <a:buNone/>
            </a:pPr>
            <a:r>
              <a:rPr lang="fi-FI" dirty="0"/>
              <a:t>Laukauksen peittäminen, Pallon riistäminen, Syötönkatko</a:t>
            </a:r>
          </a:p>
        </p:txBody>
      </p:sp>
    </p:spTree>
    <p:extLst>
      <p:ext uri="{BB962C8B-B14F-4D97-AF65-F5344CB8AC3E}">
        <p14:creationId xmlns:p14="http://schemas.microsoft.com/office/powerpoint/2010/main" val="3341173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B5662B-5BAE-4F2B-BB3F-B91D92690CBC}"/>
              </a:ext>
            </a:extLst>
          </p:cNvPr>
          <p:cNvSpPr>
            <a:spLocks noGrp="1"/>
          </p:cNvSpPr>
          <p:nvPr>
            <p:ph type="title"/>
          </p:nvPr>
        </p:nvSpPr>
        <p:spPr>
          <a:xfrm>
            <a:off x="1154954" y="947920"/>
            <a:ext cx="8761413" cy="728480"/>
          </a:xfrm>
        </p:spPr>
        <p:txBody>
          <a:bodyPr vert="horz" lIns="91440" tIns="45720" rIns="91440" bIns="45720" rtlCol="0">
            <a:normAutofit/>
          </a:bodyPr>
          <a:lstStyle/>
          <a:p>
            <a:r>
              <a:rPr lang="en-US"/>
              <a:t>Esimerkkejä</a:t>
            </a:r>
          </a:p>
        </p:txBody>
      </p:sp>
      <p:sp>
        <p:nvSpPr>
          <p:cNvPr id="38" name="Content Placeholder 37">
            <a:extLst>
              <a:ext uri="{FF2B5EF4-FFF2-40B4-BE49-F238E27FC236}">
                <a16:creationId xmlns:a16="http://schemas.microsoft.com/office/drawing/2014/main" id="{125E418E-827D-4A05-9129-27DAEDB5C5F1}"/>
              </a:ext>
            </a:extLst>
          </p:cNvPr>
          <p:cNvSpPr>
            <a:spLocks noGrp="1"/>
          </p:cNvSpPr>
          <p:nvPr>
            <p:ph idx="1"/>
          </p:nvPr>
        </p:nvSpPr>
        <p:spPr>
          <a:xfrm>
            <a:off x="1154954" y="2603500"/>
            <a:ext cx="5211979" cy="3416300"/>
          </a:xfrm>
        </p:spPr>
        <p:txBody>
          <a:bodyPr anchor="ctr">
            <a:normAutofit/>
          </a:bodyPr>
          <a:lstStyle/>
          <a:p>
            <a:endParaRPr lang="en-US"/>
          </a:p>
        </p:txBody>
      </p:sp>
      <p:pic>
        <p:nvPicPr>
          <p:cNvPr id="4" name="Online-media 3" title="Kippopeli: vippaa ja ota kiinni  (salibandy)">
            <a:hlinkClick r:id="" action="ppaction://media"/>
            <a:extLst>
              <a:ext uri="{FF2B5EF4-FFF2-40B4-BE49-F238E27FC236}">
                <a16:creationId xmlns:a16="http://schemas.microsoft.com/office/drawing/2014/main" id="{4E22E683-EBCC-49E5-B48F-A5F7C6FDB62E}"/>
              </a:ext>
            </a:extLst>
          </p:cNvPr>
          <p:cNvPicPr>
            <a:picLocks noRot="1" noChangeAspect="1"/>
          </p:cNvPicPr>
          <p:nvPr>
            <a:videoFile r:link="rId1"/>
          </p:nvPr>
        </p:nvPicPr>
        <p:blipFill>
          <a:blip r:embed="rId3"/>
          <a:stretch>
            <a:fillRect/>
          </a:stretch>
        </p:blipFill>
        <p:spPr>
          <a:xfrm>
            <a:off x="1089640" y="2323322"/>
            <a:ext cx="9108128" cy="4343400"/>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81255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0CFABE8-2417-4A89-977A-2686A69B3FA2}"/>
              </a:ext>
            </a:extLst>
          </p:cNvPr>
          <p:cNvSpPr>
            <a:spLocks noGrp="1"/>
          </p:cNvSpPr>
          <p:nvPr>
            <p:ph type="title"/>
          </p:nvPr>
        </p:nvSpPr>
        <p:spPr>
          <a:xfrm>
            <a:off x="1154954" y="947920"/>
            <a:ext cx="8761413" cy="728480"/>
          </a:xfrm>
        </p:spPr>
        <p:txBody>
          <a:bodyPr>
            <a:normAutofit/>
          </a:bodyPr>
          <a:lstStyle/>
          <a:p>
            <a:pPr algn="ctr"/>
            <a:r>
              <a:rPr lang="fi-FI" dirty="0"/>
              <a:t>Esimerkkejä</a:t>
            </a:r>
          </a:p>
        </p:txBody>
      </p:sp>
      <p:sp>
        <p:nvSpPr>
          <p:cNvPr id="3" name="Sisällön paikkamerkki 2">
            <a:extLst>
              <a:ext uri="{FF2B5EF4-FFF2-40B4-BE49-F238E27FC236}">
                <a16:creationId xmlns:a16="http://schemas.microsoft.com/office/drawing/2014/main" id="{E39C0EB0-7E87-48EC-9A60-962C4F9E82A9}"/>
              </a:ext>
            </a:extLst>
          </p:cNvPr>
          <p:cNvSpPr>
            <a:spLocks noGrp="1"/>
          </p:cNvSpPr>
          <p:nvPr>
            <p:ph idx="1"/>
          </p:nvPr>
        </p:nvSpPr>
        <p:spPr>
          <a:xfrm>
            <a:off x="1154955" y="2603500"/>
            <a:ext cx="3481054" cy="3416300"/>
          </a:xfrm>
        </p:spPr>
        <p:txBody>
          <a:bodyPr anchor="ctr">
            <a:normAutofit/>
          </a:bodyPr>
          <a:lstStyle/>
          <a:p>
            <a:endParaRPr lang="fi-FI" sz="1600"/>
          </a:p>
        </p:txBody>
      </p:sp>
      <p:pic>
        <p:nvPicPr>
          <p:cNvPr id="4" name="Online-media 4" title="Havainnointihippa">
            <a:hlinkClick r:id="" action="ppaction://media"/>
            <a:extLst>
              <a:ext uri="{FF2B5EF4-FFF2-40B4-BE49-F238E27FC236}">
                <a16:creationId xmlns:a16="http://schemas.microsoft.com/office/drawing/2014/main" id="{2F102FD3-CD63-4152-AA70-ABAC89B37352}"/>
              </a:ext>
            </a:extLst>
          </p:cNvPr>
          <p:cNvPicPr>
            <a:picLocks noRot="1" noChangeAspect="1"/>
          </p:cNvPicPr>
          <p:nvPr>
            <a:videoFile r:link="rId1"/>
          </p:nvPr>
        </p:nvPicPr>
        <p:blipFill>
          <a:blip r:embed="rId3"/>
          <a:stretch>
            <a:fillRect/>
          </a:stretch>
        </p:blipFill>
        <p:spPr>
          <a:xfrm>
            <a:off x="704461" y="1851478"/>
            <a:ext cx="10092860" cy="4920343"/>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61956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 name="Rectangle 77">
            <a:extLst>
              <a:ext uri="{FF2B5EF4-FFF2-40B4-BE49-F238E27FC236}">
                <a16:creationId xmlns:a16="http://schemas.microsoft.com/office/drawing/2014/main" id="{7BADB3A8-DB23-4150-A85C-006D092D4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91" name="Group 79">
            <a:extLst>
              <a:ext uri="{FF2B5EF4-FFF2-40B4-BE49-F238E27FC236}">
                <a16:creationId xmlns:a16="http://schemas.microsoft.com/office/drawing/2014/main" id="{D6CBC6F5-63F0-44AE-86FB-669AEF832C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587"/>
            <a:ext cx="12192000" cy="6856413"/>
            <a:chOff x="0" y="1587"/>
            <a:chExt cx="12192000" cy="6856413"/>
          </a:xfrm>
        </p:grpSpPr>
        <p:sp>
          <p:nvSpPr>
            <p:cNvPr id="81" name="Oval 80">
              <a:extLst>
                <a:ext uri="{FF2B5EF4-FFF2-40B4-BE49-F238E27FC236}">
                  <a16:creationId xmlns:a16="http://schemas.microsoft.com/office/drawing/2014/main" id="{F561DA49-F583-4172-A4B3-DF687A15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2" name="Oval 81">
              <a:extLst>
                <a:ext uri="{FF2B5EF4-FFF2-40B4-BE49-F238E27FC236}">
                  <a16:creationId xmlns:a16="http://schemas.microsoft.com/office/drawing/2014/main" id="{A74A5049-A878-45F5-B470-E4055C524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3" name="Rectangle 82">
              <a:extLst>
                <a:ext uri="{FF2B5EF4-FFF2-40B4-BE49-F238E27FC236}">
                  <a16:creationId xmlns:a16="http://schemas.microsoft.com/office/drawing/2014/main" id="{71E1FA92-E391-4228-A379-39B153609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6700828" y="402165"/>
              <a:ext cx="506783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4" name="Freeform 5">
              <a:extLst>
                <a:ext uri="{FF2B5EF4-FFF2-40B4-BE49-F238E27FC236}">
                  <a16:creationId xmlns:a16="http://schemas.microsoft.com/office/drawing/2014/main" id="{42C515EB-0A2F-4B14-9BB4-F3436ADB4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5" name="Freeform 5">
              <a:extLst>
                <a:ext uri="{FF2B5EF4-FFF2-40B4-BE49-F238E27FC236}">
                  <a16:creationId xmlns:a16="http://schemas.microsoft.com/office/drawing/2014/main" id="{DE048420-AEC0-47A3-8F23-06D54190E3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6" name="Freeform 5">
              <a:extLst>
                <a:ext uri="{FF2B5EF4-FFF2-40B4-BE49-F238E27FC236}">
                  <a16:creationId xmlns:a16="http://schemas.microsoft.com/office/drawing/2014/main" id="{F8D34A33-9305-4ECC-AD2B-2B2878EA1A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Otsikko 1">
            <a:extLst>
              <a:ext uri="{FF2B5EF4-FFF2-40B4-BE49-F238E27FC236}">
                <a16:creationId xmlns:a16="http://schemas.microsoft.com/office/drawing/2014/main" id="{B78B0FF9-7F1C-4AE4-B436-9A28EB84956B}"/>
              </a:ext>
            </a:extLst>
          </p:cNvPr>
          <p:cNvSpPr>
            <a:spLocks noGrp="1"/>
          </p:cNvSpPr>
          <p:nvPr>
            <p:ph type="title"/>
          </p:nvPr>
        </p:nvSpPr>
        <p:spPr>
          <a:xfrm>
            <a:off x="639098" y="2129741"/>
            <a:ext cx="5132438" cy="2166671"/>
          </a:xfrm>
        </p:spPr>
        <p:txBody>
          <a:bodyPr vert="horz" lIns="91440" tIns="45720" rIns="91440" bIns="45720" rtlCol="0">
            <a:noAutofit/>
          </a:bodyPr>
          <a:lstStyle/>
          <a:p>
            <a:pPr>
              <a:lnSpc>
                <a:spcPct val="90000"/>
              </a:lnSpc>
            </a:pPr>
            <a:r>
              <a:rPr lang="en-US" sz="3200" dirty="0" err="1"/>
              <a:t>S</a:t>
            </a:r>
            <a:r>
              <a:rPr lang="en-US" sz="3200" b="0" i="0" kern="1200" dirty="0" err="1">
                <a:latin typeface="+mj-lt"/>
                <a:ea typeface="+mj-ea"/>
                <a:cs typeface="+mj-cs"/>
              </a:rPr>
              <a:t>iirtovaikutus</a:t>
            </a:r>
            <a:br>
              <a:rPr lang="en-US" sz="1600" b="0" i="0" kern="1200" dirty="0">
                <a:latin typeface="+mj-lt"/>
                <a:ea typeface="+mj-ea"/>
                <a:cs typeface="+mj-cs"/>
              </a:rPr>
            </a:br>
            <a:br>
              <a:rPr lang="en-US" sz="1600" b="0" i="0" kern="1200" dirty="0">
                <a:latin typeface="+mj-lt"/>
                <a:ea typeface="+mj-ea"/>
                <a:cs typeface="+mj-cs"/>
              </a:rPr>
            </a:br>
            <a:r>
              <a:rPr lang="fi-FI" sz="1400" b="0" i="0" kern="1200" dirty="0">
                <a:latin typeface="+mj-lt"/>
                <a:ea typeface="+mj-ea"/>
                <a:cs typeface="+mj-cs"/>
              </a:rPr>
              <a:t>Urheilussa on kolmea erilaista taidon siirtovaikutusta: </a:t>
            </a:r>
            <a:r>
              <a:rPr lang="fi-FI" sz="1400" b="1" i="0" kern="1200" dirty="0">
                <a:latin typeface="+mj-lt"/>
                <a:ea typeface="+mj-ea"/>
                <a:cs typeface="+mj-cs"/>
              </a:rPr>
              <a:t>positiivista, negatiivista ja bilateraalista. </a:t>
            </a:r>
            <a:br>
              <a:rPr lang="fi-FI" sz="1400" dirty="0"/>
            </a:br>
            <a:br>
              <a:rPr lang="fi-FI" sz="1400" b="0" i="0" kern="1200" dirty="0">
                <a:latin typeface="+mj-lt"/>
                <a:ea typeface="+mj-ea"/>
                <a:cs typeface="+mj-cs"/>
              </a:rPr>
            </a:br>
            <a:r>
              <a:rPr lang="fi-FI" sz="1400" b="1" i="0" kern="1200" dirty="0">
                <a:latin typeface="+mj-lt"/>
                <a:ea typeface="+mj-ea"/>
                <a:cs typeface="+mj-cs"/>
              </a:rPr>
              <a:t>Positiivisessa</a:t>
            </a:r>
            <a:r>
              <a:rPr lang="fi-FI" sz="1400" b="0" i="0" kern="1200" dirty="0">
                <a:latin typeface="+mj-lt"/>
                <a:ea typeface="+mj-ea"/>
                <a:cs typeface="+mj-cs"/>
              </a:rPr>
              <a:t> vaikutuksessa harjoiteltu asia siirtyy kilpailusuoritukseen tai toiseen taitoon. (Kuva 2.)</a:t>
            </a:r>
            <a:br>
              <a:rPr lang="fi-FI" sz="1400" b="0" i="0" kern="1200" dirty="0">
                <a:latin typeface="+mj-lt"/>
                <a:ea typeface="+mj-ea"/>
                <a:cs typeface="+mj-cs"/>
              </a:rPr>
            </a:br>
            <a:br>
              <a:rPr lang="fi-FI" sz="1400" b="0" i="0" kern="1200" dirty="0">
                <a:latin typeface="+mj-lt"/>
                <a:ea typeface="+mj-ea"/>
                <a:cs typeface="+mj-cs"/>
              </a:rPr>
            </a:br>
            <a:r>
              <a:rPr lang="fi-FI" sz="1400" b="1" i="0" kern="1200" dirty="0">
                <a:latin typeface="+mj-lt"/>
                <a:ea typeface="+mj-ea"/>
                <a:cs typeface="+mj-cs"/>
              </a:rPr>
              <a:t>Negatiivinen</a:t>
            </a:r>
            <a:r>
              <a:rPr lang="fi-FI" sz="1400" b="0" i="0" kern="1200" dirty="0">
                <a:latin typeface="+mj-lt"/>
                <a:ea typeface="+mj-ea"/>
                <a:cs typeface="+mj-cs"/>
              </a:rPr>
              <a:t> siirtovaikutus haittaa toisen liikkeen tai taidon oppimista ja se on luonnollista oppimisen alkuvaiheessa. </a:t>
            </a:r>
            <a:br>
              <a:rPr lang="fi-FI" sz="1400" b="0" i="0" kern="1200" dirty="0">
                <a:latin typeface="+mj-lt"/>
                <a:ea typeface="+mj-ea"/>
                <a:cs typeface="+mj-cs"/>
              </a:rPr>
            </a:br>
            <a:br>
              <a:rPr lang="fi-FI" sz="1400" b="0" i="0" kern="1200" dirty="0">
                <a:latin typeface="+mj-lt"/>
                <a:ea typeface="+mj-ea"/>
                <a:cs typeface="+mj-cs"/>
              </a:rPr>
            </a:br>
            <a:r>
              <a:rPr lang="fi-FI" sz="1400" b="0" i="0" kern="1200" dirty="0">
                <a:latin typeface="+mj-lt"/>
                <a:ea typeface="+mj-ea"/>
                <a:cs typeface="+mj-cs"/>
              </a:rPr>
              <a:t>(Jaakkola 2013, 168-169; </a:t>
            </a:r>
            <a:r>
              <a:rPr lang="fi-FI" sz="1400" b="0" i="0" kern="1200" dirty="0" err="1">
                <a:latin typeface="+mj-lt"/>
                <a:ea typeface="+mj-ea"/>
                <a:cs typeface="+mj-cs"/>
              </a:rPr>
              <a:t>Kalaja</a:t>
            </a:r>
            <a:r>
              <a:rPr lang="fi-FI" sz="1400" b="0" i="0" kern="1200" dirty="0">
                <a:latin typeface="+mj-lt"/>
                <a:ea typeface="+mj-ea"/>
                <a:cs typeface="+mj-cs"/>
              </a:rPr>
              <a:t> 2016a; Valmennustaito 2016.) (Kuva 1)</a:t>
            </a:r>
            <a:br>
              <a:rPr lang="fi-FI" sz="1400" b="0" i="0" kern="1200" dirty="0">
                <a:latin typeface="+mj-lt"/>
                <a:ea typeface="+mj-ea"/>
                <a:cs typeface="+mj-cs"/>
              </a:rPr>
            </a:br>
            <a:br>
              <a:rPr lang="fi-FI" sz="1400" b="0" i="0" kern="1200" dirty="0">
                <a:latin typeface="+mj-lt"/>
                <a:ea typeface="+mj-ea"/>
                <a:cs typeface="+mj-cs"/>
              </a:rPr>
            </a:br>
            <a:r>
              <a:rPr lang="fi-FI" sz="1400" b="1" i="0" kern="1200" dirty="0">
                <a:latin typeface="+mj-lt"/>
                <a:ea typeface="+mj-ea"/>
                <a:cs typeface="+mj-cs"/>
              </a:rPr>
              <a:t>Bilateraalinen</a:t>
            </a:r>
            <a:r>
              <a:rPr lang="fi-FI" sz="1400" b="0" i="0" kern="1200" dirty="0">
                <a:latin typeface="+mj-lt"/>
                <a:ea typeface="+mj-ea"/>
                <a:cs typeface="+mj-cs"/>
              </a:rPr>
              <a:t> siirtovaikutus tarkoittaa taidon siirtymistä puolelta toiselle, esimerkiksi jalkapallossa heikomman jalan harjoittelu parantaa vahvemman jalan suoritusta. </a:t>
            </a:r>
            <a:br>
              <a:rPr lang="fi-FI" sz="1400" b="0" i="0" kern="1200" dirty="0">
                <a:latin typeface="+mj-lt"/>
                <a:ea typeface="+mj-ea"/>
                <a:cs typeface="+mj-cs"/>
              </a:rPr>
            </a:br>
            <a:r>
              <a:rPr lang="fi-FI" sz="1400" b="0" i="0" kern="1200" dirty="0">
                <a:latin typeface="+mj-lt"/>
                <a:ea typeface="+mj-ea"/>
                <a:cs typeface="+mj-cs"/>
              </a:rPr>
              <a:t>Oppija on hahmottanut liikkeen tekemisen luonnolliselta puoleltansa ennen ”heikomman” puolensa kokeilua. Liikkeet kannattaa tehdä sekä taidon oppimisen, että lihastasapainon kannalta molemmin puolin. </a:t>
            </a:r>
            <a:br>
              <a:rPr lang="fi-FI" sz="1400" b="0" i="0" kern="1200" dirty="0">
                <a:latin typeface="+mj-lt"/>
                <a:ea typeface="+mj-ea"/>
                <a:cs typeface="+mj-cs"/>
              </a:rPr>
            </a:br>
            <a:br>
              <a:rPr lang="fi-FI" sz="1400" b="0" i="0" kern="1200" dirty="0">
                <a:latin typeface="+mj-lt"/>
                <a:ea typeface="+mj-ea"/>
                <a:cs typeface="+mj-cs"/>
              </a:rPr>
            </a:br>
            <a:r>
              <a:rPr lang="fi-FI" sz="1400" b="0" i="0" kern="1200" dirty="0">
                <a:latin typeface="+mj-lt"/>
                <a:ea typeface="+mj-ea"/>
                <a:cs typeface="+mj-cs"/>
              </a:rPr>
              <a:t>(</a:t>
            </a:r>
            <a:r>
              <a:rPr lang="fi-FI" sz="1400" b="0" i="0" kern="1200" dirty="0" err="1">
                <a:latin typeface="+mj-lt"/>
                <a:ea typeface="+mj-ea"/>
                <a:cs typeface="+mj-cs"/>
              </a:rPr>
              <a:t>Witkowski</a:t>
            </a:r>
            <a:r>
              <a:rPr lang="fi-FI" sz="1400" b="0" i="0" kern="1200" dirty="0">
                <a:latin typeface="+mj-lt"/>
                <a:ea typeface="+mj-ea"/>
                <a:cs typeface="+mj-cs"/>
              </a:rPr>
              <a:t> ym. 2011, 293-296; Valmennustaito 2016.)</a:t>
            </a:r>
            <a:endParaRPr lang="en-US" sz="1400" b="0" i="0" kern="1200" dirty="0">
              <a:latin typeface="+mj-lt"/>
              <a:ea typeface="+mj-ea"/>
              <a:cs typeface="+mj-cs"/>
            </a:endParaRPr>
          </a:p>
        </p:txBody>
      </p:sp>
      <p:pic>
        <p:nvPicPr>
          <p:cNvPr id="20" name="Sisällön paikkamerkki 3">
            <a:extLst>
              <a:ext uri="{FF2B5EF4-FFF2-40B4-BE49-F238E27FC236}">
                <a16:creationId xmlns:a16="http://schemas.microsoft.com/office/drawing/2014/main" id="{065BCEFF-1AE8-43AD-9BBC-06690B2F1821}"/>
              </a:ext>
            </a:extLst>
          </p:cNvPr>
          <p:cNvPicPr>
            <a:picLocks noChangeAspect="1"/>
          </p:cNvPicPr>
          <p:nvPr/>
        </p:nvPicPr>
        <p:blipFill rotWithShape="1">
          <a:blip r:embed="rId3"/>
          <a:srcRect l="1121" r="1246" b="22165"/>
          <a:stretch/>
        </p:blipFill>
        <p:spPr>
          <a:xfrm>
            <a:off x="6861001" y="4496701"/>
            <a:ext cx="4907665" cy="2109668"/>
          </a:xfrm>
          <a:prstGeom prst="rect">
            <a:avLst/>
          </a:prstGeom>
        </p:spPr>
      </p:pic>
      <p:sp>
        <p:nvSpPr>
          <p:cNvPr id="92" name="Rectangle 87">
            <a:extLst>
              <a:ext uri="{FF2B5EF4-FFF2-40B4-BE49-F238E27FC236}">
                <a16:creationId xmlns:a16="http://schemas.microsoft.com/office/drawing/2014/main" id="{1B9A1072-CCD5-4242-A77E-F96255E0D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Sisällön paikkamerkki 3">
            <a:extLst>
              <a:ext uri="{FF2B5EF4-FFF2-40B4-BE49-F238E27FC236}">
                <a16:creationId xmlns:a16="http://schemas.microsoft.com/office/drawing/2014/main" id="{6E46662F-E6BF-4266-994C-6350CE85E3B6}"/>
              </a:ext>
            </a:extLst>
          </p:cNvPr>
          <p:cNvPicPr>
            <a:picLocks noChangeAspect="1"/>
          </p:cNvPicPr>
          <p:nvPr/>
        </p:nvPicPr>
        <p:blipFill rotWithShape="1">
          <a:blip r:embed="rId4"/>
          <a:srcRect l="1" t="-1522" r="-4" b="-4362"/>
          <a:stretch/>
        </p:blipFill>
        <p:spPr>
          <a:xfrm>
            <a:off x="7116091" y="140481"/>
            <a:ext cx="4125336" cy="4155931"/>
          </a:xfrm>
          <a:prstGeom prst="rect">
            <a:avLst/>
          </a:prstGeom>
        </p:spPr>
      </p:pic>
      <p:sp>
        <p:nvSpPr>
          <p:cNvPr id="62" name="Tekstiruutu 61">
            <a:extLst>
              <a:ext uri="{FF2B5EF4-FFF2-40B4-BE49-F238E27FC236}">
                <a16:creationId xmlns:a16="http://schemas.microsoft.com/office/drawing/2014/main" id="{0078BA1C-B094-459E-978B-DD81EF0FC18B}"/>
              </a:ext>
            </a:extLst>
          </p:cNvPr>
          <p:cNvSpPr txBox="1"/>
          <p:nvPr/>
        </p:nvSpPr>
        <p:spPr>
          <a:xfrm>
            <a:off x="6814079" y="6560437"/>
            <a:ext cx="6096000" cy="246221"/>
          </a:xfrm>
          <a:prstGeom prst="rect">
            <a:avLst/>
          </a:prstGeom>
          <a:noFill/>
        </p:spPr>
        <p:txBody>
          <a:bodyPr wrap="square">
            <a:spAutoFit/>
          </a:bodyPr>
          <a:lstStyle/>
          <a:p>
            <a:r>
              <a:rPr lang="fi-FI" sz="1000" b="0" i="0" kern="1200" dirty="0">
                <a:latin typeface="+mj-lt"/>
                <a:ea typeface="+mj-ea"/>
                <a:cs typeface="+mj-cs"/>
              </a:rPr>
              <a:t>(Kuva 2.)</a:t>
            </a:r>
            <a:endParaRPr lang="fi-FI" sz="1000" dirty="0"/>
          </a:p>
        </p:txBody>
      </p:sp>
      <p:sp>
        <p:nvSpPr>
          <p:cNvPr id="64" name="Tekstiruutu 63">
            <a:extLst>
              <a:ext uri="{FF2B5EF4-FFF2-40B4-BE49-F238E27FC236}">
                <a16:creationId xmlns:a16="http://schemas.microsoft.com/office/drawing/2014/main" id="{7F060BC8-B82D-4798-8DDD-C3FE31E13CEE}"/>
              </a:ext>
            </a:extLst>
          </p:cNvPr>
          <p:cNvSpPr txBox="1"/>
          <p:nvPr/>
        </p:nvSpPr>
        <p:spPr>
          <a:xfrm>
            <a:off x="7095878" y="4080245"/>
            <a:ext cx="6456680" cy="246221"/>
          </a:xfrm>
          <a:prstGeom prst="rect">
            <a:avLst/>
          </a:prstGeom>
          <a:noFill/>
        </p:spPr>
        <p:txBody>
          <a:bodyPr wrap="square">
            <a:spAutoFit/>
          </a:bodyPr>
          <a:lstStyle/>
          <a:p>
            <a:r>
              <a:rPr lang="fi-FI" sz="1000" dirty="0">
                <a:latin typeface="+mj-lt"/>
                <a:ea typeface="+mj-ea"/>
                <a:cs typeface="+mj-cs"/>
              </a:rPr>
              <a:t>(</a:t>
            </a:r>
            <a:r>
              <a:rPr lang="fi-FI" sz="1000" b="0" i="0" kern="1200" dirty="0">
                <a:latin typeface="+mj-lt"/>
                <a:ea typeface="+mj-ea"/>
                <a:cs typeface="+mj-cs"/>
              </a:rPr>
              <a:t>Kuva 1.)</a:t>
            </a:r>
            <a:endParaRPr lang="fi-FI" sz="1000" dirty="0"/>
          </a:p>
        </p:txBody>
      </p:sp>
    </p:spTree>
    <p:extLst>
      <p:ext uri="{BB962C8B-B14F-4D97-AF65-F5344CB8AC3E}">
        <p14:creationId xmlns:p14="http://schemas.microsoft.com/office/powerpoint/2010/main" val="3490885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E3C8F3-9C58-4083-87F6-269F39902F81}"/>
              </a:ext>
            </a:extLst>
          </p:cNvPr>
          <p:cNvSpPr>
            <a:spLocks noGrp="1"/>
          </p:cNvSpPr>
          <p:nvPr>
            <p:ph type="title"/>
          </p:nvPr>
        </p:nvSpPr>
        <p:spPr/>
        <p:txBody>
          <a:bodyPr/>
          <a:lstStyle/>
          <a:p>
            <a:r>
              <a:rPr lang="fi-FI" dirty="0"/>
              <a:t>Tehtävä</a:t>
            </a:r>
          </a:p>
        </p:txBody>
      </p:sp>
      <p:sp>
        <p:nvSpPr>
          <p:cNvPr id="3" name="Sisällön paikkamerkki 2">
            <a:extLst>
              <a:ext uri="{FF2B5EF4-FFF2-40B4-BE49-F238E27FC236}">
                <a16:creationId xmlns:a16="http://schemas.microsoft.com/office/drawing/2014/main" id="{0533EC1F-19FE-4AB8-9EDF-F76B52A03BFC}"/>
              </a:ext>
            </a:extLst>
          </p:cNvPr>
          <p:cNvSpPr>
            <a:spLocks noGrp="1"/>
          </p:cNvSpPr>
          <p:nvPr>
            <p:ph idx="1"/>
          </p:nvPr>
        </p:nvSpPr>
        <p:spPr/>
        <p:txBody>
          <a:bodyPr/>
          <a:lstStyle/>
          <a:p>
            <a:pPr marL="0" indent="0">
              <a:buNone/>
            </a:pPr>
            <a:r>
              <a:rPr lang="fi-FI" dirty="0"/>
              <a:t>Keksi vieruskaverin kanssa kaksi eri harjoitusta/lajia joista saadaan suora positiivinen siirtovaikutus salibandyyn. </a:t>
            </a:r>
          </a:p>
          <a:p>
            <a:pPr marL="0" indent="0">
              <a:buNone/>
            </a:pPr>
            <a:r>
              <a:rPr lang="fi-FI" dirty="0"/>
              <a:t>Siirtovaikutus voi olla jokin seuraavista: </a:t>
            </a:r>
          </a:p>
          <a:p>
            <a:pPr marL="0" indent="0">
              <a:buNone/>
            </a:pPr>
            <a:r>
              <a:rPr lang="fi-FI" dirty="0"/>
              <a:t>Fyysinen siirtovaikutus</a:t>
            </a:r>
          </a:p>
          <a:p>
            <a:pPr marL="0" indent="0">
              <a:buNone/>
            </a:pPr>
            <a:r>
              <a:rPr lang="fi-FI" dirty="0"/>
              <a:t>Motorinen siirtovaikutus </a:t>
            </a:r>
          </a:p>
          <a:p>
            <a:pPr marL="0" indent="0">
              <a:buNone/>
            </a:pPr>
            <a:r>
              <a:rPr lang="fi-FI" dirty="0"/>
              <a:t>Taktinen siirtovaikutus</a:t>
            </a:r>
          </a:p>
          <a:p>
            <a:pPr marL="0" indent="0">
              <a:buNone/>
            </a:pPr>
            <a:endParaRPr lang="fi-FI" dirty="0"/>
          </a:p>
          <a:p>
            <a:pPr marL="0" indent="0">
              <a:buNone/>
            </a:pPr>
            <a:endParaRPr lang="fi-FI" dirty="0"/>
          </a:p>
        </p:txBody>
      </p:sp>
    </p:spTree>
    <p:extLst>
      <p:ext uri="{BB962C8B-B14F-4D97-AF65-F5344CB8AC3E}">
        <p14:creationId xmlns:p14="http://schemas.microsoft.com/office/powerpoint/2010/main" val="233380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ABB200-49AA-4E12-9919-4EBA61A199BD}"/>
              </a:ext>
            </a:extLst>
          </p:cNvPr>
          <p:cNvSpPr>
            <a:spLocks noGrp="1"/>
          </p:cNvSpPr>
          <p:nvPr>
            <p:ph type="title"/>
          </p:nvPr>
        </p:nvSpPr>
        <p:spPr/>
        <p:txBody>
          <a:bodyPr/>
          <a:lstStyle/>
          <a:p>
            <a:r>
              <a:rPr lang="fi-FI" dirty="0"/>
              <a:t>Siirtovaikutuksen ilmentymät </a:t>
            </a:r>
          </a:p>
        </p:txBody>
      </p:sp>
      <p:sp>
        <p:nvSpPr>
          <p:cNvPr id="3" name="Sisällön paikkamerkki 2">
            <a:extLst>
              <a:ext uri="{FF2B5EF4-FFF2-40B4-BE49-F238E27FC236}">
                <a16:creationId xmlns:a16="http://schemas.microsoft.com/office/drawing/2014/main" id="{37E4478B-FBC9-4272-A056-839E719ED712}"/>
              </a:ext>
            </a:extLst>
          </p:cNvPr>
          <p:cNvSpPr>
            <a:spLocks noGrp="1"/>
          </p:cNvSpPr>
          <p:nvPr>
            <p:ph idx="1"/>
          </p:nvPr>
        </p:nvSpPr>
        <p:spPr/>
        <p:txBody>
          <a:bodyPr>
            <a:normAutofit fontScale="85000" lnSpcReduction="20000"/>
          </a:bodyPr>
          <a:lstStyle/>
          <a:p>
            <a:r>
              <a:rPr lang="fi-FI" dirty="0"/>
              <a:t>Motoriset-taidot siirtovaikutus</a:t>
            </a:r>
          </a:p>
          <a:p>
            <a:pPr marL="457200" lvl="1" indent="0">
              <a:buNone/>
            </a:pPr>
            <a:r>
              <a:rPr lang="fi-FI" dirty="0"/>
              <a:t>Pesäpallon lyönti – Salibandyssä maalinteko lyömällä pallon ilmasta </a:t>
            </a:r>
          </a:p>
          <a:p>
            <a:pPr marL="457200" lvl="1" indent="0">
              <a:buNone/>
            </a:pPr>
            <a:r>
              <a:rPr lang="fi-FI" dirty="0"/>
              <a:t>1 vs. 1 -puolustus salibandyssä ja jalkapallossa</a:t>
            </a:r>
          </a:p>
          <a:p>
            <a:r>
              <a:rPr lang="fi-FI" dirty="0"/>
              <a:t>Taktinen siirtovaikutus </a:t>
            </a:r>
          </a:p>
          <a:p>
            <a:pPr marL="457200" lvl="1" indent="0">
              <a:buNone/>
            </a:pPr>
            <a:r>
              <a:rPr lang="fi-FI" dirty="0"/>
              <a:t>Päätöksen teko, Taktinen tietoisuus, Tilan skannaus, Havainnointi</a:t>
            </a:r>
          </a:p>
          <a:p>
            <a:pPr marL="457200" lvl="1" indent="0">
              <a:buNone/>
            </a:pPr>
            <a:r>
              <a:rPr lang="fi-FI" dirty="0"/>
              <a:t>Salibandy, Koripallo, jääkiekko, jalkapallo, käsipallo yms.</a:t>
            </a:r>
          </a:p>
          <a:p>
            <a:r>
              <a:rPr lang="fi-FI" dirty="0"/>
              <a:t>Fyysinen siirtovaikutus</a:t>
            </a:r>
          </a:p>
          <a:p>
            <a:pPr marL="457200" lvl="1" indent="0">
              <a:buNone/>
            </a:pPr>
            <a:r>
              <a:rPr lang="fi-FI" dirty="0"/>
              <a:t> voima, nopeus, notkeus, kestävyys, </a:t>
            </a:r>
            <a:r>
              <a:rPr lang="fi-FI" dirty="0" err="1"/>
              <a:t>koordinatiiviset</a:t>
            </a:r>
            <a:r>
              <a:rPr lang="fi-FI" dirty="0"/>
              <a:t> kyvyt</a:t>
            </a:r>
          </a:p>
          <a:p>
            <a:r>
              <a:rPr lang="fi-FI" dirty="0"/>
              <a:t>Koetun pätevyyden siirtovaikutus</a:t>
            </a:r>
          </a:p>
          <a:p>
            <a:pPr marL="457200" lvl="1" indent="0">
              <a:buNone/>
            </a:pPr>
            <a:r>
              <a:rPr lang="fi-FI" dirty="0"/>
              <a:t>Itseensä luottava judoka menestyy salibandyssä</a:t>
            </a:r>
          </a:p>
          <a:p>
            <a:pPr marL="457200" lvl="1" indent="0">
              <a:buNone/>
            </a:pPr>
            <a:r>
              <a:rPr lang="fi-FI" dirty="0"/>
              <a:t>(</a:t>
            </a:r>
            <a:r>
              <a:rPr lang="fi-FI" dirty="0" err="1"/>
              <a:t>Kalaja</a:t>
            </a:r>
            <a:r>
              <a:rPr lang="fi-FI" dirty="0"/>
              <a:t>, 2019)</a:t>
            </a:r>
          </a:p>
          <a:p>
            <a:pPr lvl="1"/>
            <a:endParaRPr lang="fi-FI" dirty="0"/>
          </a:p>
        </p:txBody>
      </p:sp>
    </p:spTree>
    <p:extLst>
      <p:ext uri="{BB962C8B-B14F-4D97-AF65-F5344CB8AC3E}">
        <p14:creationId xmlns:p14="http://schemas.microsoft.com/office/powerpoint/2010/main" val="206408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A5B3A6F-2D29-4B89-8C1B-7166BDF3C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EE390BF8-7FD4-47AB-AAE7-7B367FE8B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FC6E830-2E28-49C4-803D-52A1D28583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891A2CBB-04A3-415A-89FF-AE32DC29D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E579FB2B-09D8-49A0-89C2-2F7E9D5A54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5E0336F7-0F0C-4850-BD48-60746BA8F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0F467B1F-A4AC-44FB-BFA7-80FB6886C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9EC019B8-D9B5-45A9-874D-A742FA6C3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D2DAFA2B-17B6-4B84-85CA-8B8A2DA8F0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0" name="Rectangle 19">
            <a:extLst>
              <a:ext uri="{FF2B5EF4-FFF2-40B4-BE49-F238E27FC236}">
                <a16:creationId xmlns:a16="http://schemas.microsoft.com/office/drawing/2014/main" id="{A861840F-5C41-47D6-9188-97E5FFAAC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CC7A5971-E020-44E5-9C84-CBE6D0E88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C896F8D1-40B6-46D7-8E9B-0F39901CC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a:extLst>
              <a:ext uri="{FF2B5EF4-FFF2-40B4-BE49-F238E27FC236}">
                <a16:creationId xmlns:a16="http://schemas.microsoft.com/office/drawing/2014/main" id="{5C3F293E-7318-499E-B873-8414096E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C7143AC6-510C-412B-A869-C763757C2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0" name="Freeform 5">
            <a:extLst>
              <a:ext uri="{FF2B5EF4-FFF2-40B4-BE49-F238E27FC236}">
                <a16:creationId xmlns:a16="http://schemas.microsoft.com/office/drawing/2014/main" id="{58504BDE-55E2-4113-BBC7-9ED7D3C7B2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32" name="Freeform 5">
            <a:extLst>
              <a:ext uri="{FF2B5EF4-FFF2-40B4-BE49-F238E27FC236}">
                <a16:creationId xmlns:a16="http://schemas.microsoft.com/office/drawing/2014/main" id="{97E1E590-5499-404A-8892-6F8C6EFC0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Otsikko 1">
            <a:extLst>
              <a:ext uri="{FF2B5EF4-FFF2-40B4-BE49-F238E27FC236}">
                <a16:creationId xmlns:a16="http://schemas.microsoft.com/office/drawing/2014/main" id="{3DFC8B96-7C97-4E02-B402-1773A9D8E9A2}"/>
              </a:ext>
            </a:extLst>
          </p:cNvPr>
          <p:cNvSpPr>
            <a:spLocks noGrp="1"/>
          </p:cNvSpPr>
          <p:nvPr>
            <p:ph type="title"/>
          </p:nvPr>
        </p:nvSpPr>
        <p:spPr>
          <a:xfrm>
            <a:off x="649452" y="5321989"/>
            <a:ext cx="10893095" cy="1185962"/>
          </a:xfrm>
        </p:spPr>
        <p:txBody>
          <a:bodyPr vert="horz" lIns="91440" tIns="45720" rIns="91440" bIns="45720" rtlCol="0" anchor="b">
            <a:normAutofit fontScale="90000"/>
          </a:bodyPr>
          <a:lstStyle/>
          <a:p>
            <a:r>
              <a:rPr lang="en-US" sz="6000" dirty="0" err="1"/>
              <a:t>Esimerkkejä</a:t>
            </a:r>
            <a:br>
              <a:rPr lang="en-US" sz="6000" dirty="0"/>
            </a:br>
            <a:endParaRPr lang="en-US" sz="6000" dirty="0"/>
          </a:p>
        </p:txBody>
      </p:sp>
      <p:pic>
        <p:nvPicPr>
          <p:cNvPr id="5" name="Online-media 4" title="Juokseminen, välineenkäsittely ja havainnointi - 123-hippa">
            <a:hlinkClick r:id="" action="ppaction://media"/>
            <a:extLst>
              <a:ext uri="{FF2B5EF4-FFF2-40B4-BE49-F238E27FC236}">
                <a16:creationId xmlns:a16="http://schemas.microsoft.com/office/drawing/2014/main" id="{659FC86A-FF13-44C4-9F4A-9F6BBFC778A7}"/>
              </a:ext>
            </a:extLst>
          </p:cNvPr>
          <p:cNvPicPr>
            <a:picLocks noGrp="1" noRot="1" noChangeAspect="1"/>
          </p:cNvPicPr>
          <p:nvPr>
            <p:ph idx="1"/>
            <a:videoFile r:link="rId1"/>
          </p:nvPr>
        </p:nvPicPr>
        <p:blipFill>
          <a:blip r:embed="rId4"/>
          <a:stretch>
            <a:fillRect/>
          </a:stretch>
        </p:blipFill>
        <p:spPr>
          <a:xfrm>
            <a:off x="457200" y="254466"/>
            <a:ext cx="11277600" cy="6198734"/>
          </a:xfrm>
          <a:prstGeom prst="roundRect">
            <a:avLst>
              <a:gd name="adj" fmla="val 1858"/>
            </a:avLst>
          </a:prstGeom>
          <a:effectLst/>
        </p:spPr>
      </p:pic>
      <p:sp>
        <p:nvSpPr>
          <p:cNvPr id="34" name="Rectangle 33">
            <a:extLst>
              <a:ext uri="{FF2B5EF4-FFF2-40B4-BE49-F238E27FC236}">
                <a16:creationId xmlns:a16="http://schemas.microsoft.com/office/drawing/2014/main" id="{56D6E0AE-0966-4200-8C11-FA0A08E87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8916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5" title="Liikkumistaidot: nopeutta ja havainnointia">
            <a:hlinkClick r:id="" action="ppaction://media"/>
            <a:extLst>
              <a:ext uri="{FF2B5EF4-FFF2-40B4-BE49-F238E27FC236}">
                <a16:creationId xmlns:a16="http://schemas.microsoft.com/office/drawing/2014/main" id="{9F71B3FF-A340-4261-A9EB-5AF5106FC84D}"/>
              </a:ext>
            </a:extLst>
          </p:cNvPr>
          <p:cNvPicPr>
            <a:picLocks noRot="1" noChangeAspect="1"/>
          </p:cNvPicPr>
          <p:nvPr>
            <a:videoFile r:link="rId1"/>
          </p:nvPr>
        </p:nvPicPr>
        <p:blipFill>
          <a:blip r:embed="rId3"/>
          <a:stretch>
            <a:fillRect/>
          </a:stretch>
        </p:blipFill>
        <p:spPr>
          <a:xfrm>
            <a:off x="541175" y="501286"/>
            <a:ext cx="10688543" cy="6039027"/>
          </a:xfrm>
          <a:prstGeom prst="rect">
            <a:avLst/>
          </a:prstGeom>
        </p:spPr>
      </p:pic>
    </p:spTree>
    <p:extLst>
      <p:ext uri="{BB962C8B-B14F-4D97-AF65-F5344CB8AC3E}">
        <p14:creationId xmlns:p14="http://schemas.microsoft.com/office/powerpoint/2010/main" val="287169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8EF4EF-DD10-4B3F-8F2E-16D24100A5FC}"/>
              </a:ext>
            </a:extLst>
          </p:cNvPr>
          <p:cNvSpPr>
            <a:spLocks noGrp="1"/>
          </p:cNvSpPr>
          <p:nvPr>
            <p:ph type="title"/>
          </p:nvPr>
        </p:nvSpPr>
        <p:spPr/>
        <p:txBody>
          <a:bodyPr/>
          <a:lstStyle/>
          <a:p>
            <a:r>
              <a:rPr lang="fi-FI" dirty="0"/>
              <a:t>Fun </a:t>
            </a:r>
            <a:r>
              <a:rPr lang="fi-FI" dirty="0" err="1"/>
              <a:t>Facts</a:t>
            </a:r>
            <a:r>
              <a:rPr lang="fi-FI" dirty="0"/>
              <a:t> </a:t>
            </a:r>
          </a:p>
        </p:txBody>
      </p:sp>
      <p:sp>
        <p:nvSpPr>
          <p:cNvPr id="3" name="Sisällön paikkamerkki 2">
            <a:extLst>
              <a:ext uri="{FF2B5EF4-FFF2-40B4-BE49-F238E27FC236}">
                <a16:creationId xmlns:a16="http://schemas.microsoft.com/office/drawing/2014/main" id="{C8A27F1C-5899-4CF6-9364-A80DC7B1F954}"/>
              </a:ext>
            </a:extLst>
          </p:cNvPr>
          <p:cNvSpPr>
            <a:spLocks noGrp="1"/>
          </p:cNvSpPr>
          <p:nvPr>
            <p:ph idx="1"/>
          </p:nvPr>
        </p:nvSpPr>
        <p:spPr/>
        <p:txBody>
          <a:bodyPr>
            <a:normAutofit/>
          </a:bodyPr>
          <a:lstStyle/>
          <a:p>
            <a:r>
              <a:rPr lang="fi-FI" dirty="0"/>
              <a:t>Hill, </a:t>
            </a:r>
            <a:r>
              <a:rPr lang="fi-FI" dirty="0" err="1"/>
              <a:t>McConnell</a:t>
            </a:r>
            <a:r>
              <a:rPr lang="fi-FI" dirty="0"/>
              <a:t>, </a:t>
            </a:r>
            <a:r>
              <a:rPr lang="fi-FI" dirty="0" err="1"/>
              <a:t>Forster</a:t>
            </a:r>
            <a:r>
              <a:rPr lang="fi-FI" dirty="0"/>
              <a:t> &amp; Moore tutkivat yli 800 olympiaurheilijan taustoja. Tutkijat tekivät mm: seuraavia havaintoja:</a:t>
            </a:r>
          </a:p>
          <a:p>
            <a:r>
              <a:rPr lang="fi-FI" dirty="0"/>
              <a:t>Olympiaurheilijat olivat kaikki hyvin aktiivisia lapsena ja nuorena, ennen 14. ikävuottaan he harrastivat 2,6–3,5 eri lajia</a:t>
            </a:r>
          </a:p>
          <a:p>
            <a:r>
              <a:rPr lang="fi-FI" dirty="0"/>
              <a:t>Huipulle pääsy kesti noin 12–13 vuotta</a:t>
            </a:r>
          </a:p>
          <a:p>
            <a:r>
              <a:rPr lang="fi-FI" dirty="0"/>
              <a:t>Iän myötä oheislajien määrä väheni: 15–18-vuoden iässä lajien määrä oli 2,6–2,8 ja 19–22-vuoden iässä lajeja oli 1,6</a:t>
            </a:r>
          </a:p>
          <a:p>
            <a:r>
              <a:rPr lang="fi-FI" dirty="0"/>
              <a:t>Pojat aloittivat oman päälajinsa harjoittelun 12-vuotiaana ja tytöt hieman aikaisemmin, 11,5-vuotiaana</a:t>
            </a:r>
          </a:p>
        </p:txBody>
      </p:sp>
    </p:spTree>
    <p:extLst>
      <p:ext uri="{BB962C8B-B14F-4D97-AF65-F5344CB8AC3E}">
        <p14:creationId xmlns:p14="http://schemas.microsoft.com/office/powerpoint/2010/main" val="409846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579E6CA-0F6D-4068-B7FF-D244AE26A971}"/>
              </a:ext>
            </a:extLst>
          </p:cNvPr>
          <p:cNvSpPr>
            <a:spLocks noGrp="1"/>
          </p:cNvSpPr>
          <p:nvPr>
            <p:ph type="title"/>
          </p:nvPr>
        </p:nvSpPr>
        <p:spPr/>
        <p:txBody>
          <a:bodyPr/>
          <a:lstStyle/>
          <a:p>
            <a:r>
              <a:rPr lang="fi-FI" sz="6000" dirty="0"/>
              <a:t>Milloin voidaan pelata oikeaa peliä?</a:t>
            </a:r>
            <a:br>
              <a:rPr lang="fi-FI" dirty="0"/>
            </a:br>
            <a:endParaRPr lang="fi-FI" dirty="0"/>
          </a:p>
        </p:txBody>
      </p:sp>
      <p:sp>
        <p:nvSpPr>
          <p:cNvPr id="8" name="Tekstin paikkamerkki 7">
            <a:extLst>
              <a:ext uri="{FF2B5EF4-FFF2-40B4-BE49-F238E27FC236}">
                <a16:creationId xmlns:a16="http://schemas.microsoft.com/office/drawing/2014/main" id="{4460FC21-2D80-4657-8F4A-99A9E853FB6E}"/>
              </a:ext>
            </a:extLst>
          </p:cNvPr>
          <p:cNvSpPr>
            <a:spLocks noGrp="1"/>
          </p:cNvSpPr>
          <p:nvPr>
            <p:ph type="body" sz="half" idx="13"/>
          </p:nvPr>
        </p:nvSpPr>
        <p:spPr/>
        <p:txBody>
          <a:bodyPr/>
          <a:lstStyle/>
          <a:p>
            <a:r>
              <a:rPr lang="fi-FI" dirty="0"/>
              <a:t>lapset, nuoret ja aikuiset joita minä olen valmentanut</a:t>
            </a:r>
          </a:p>
        </p:txBody>
      </p:sp>
      <p:sp>
        <p:nvSpPr>
          <p:cNvPr id="7" name="Tekstin paikkamerkki 6">
            <a:extLst>
              <a:ext uri="{FF2B5EF4-FFF2-40B4-BE49-F238E27FC236}">
                <a16:creationId xmlns:a16="http://schemas.microsoft.com/office/drawing/2014/main" id="{669299F9-1EEE-4C20-B643-735FDD5646A8}"/>
              </a:ext>
            </a:extLst>
          </p:cNvPr>
          <p:cNvSpPr>
            <a:spLocks noGrp="1"/>
          </p:cNvSpPr>
          <p:nvPr>
            <p:ph type="body" sz="half" idx="2"/>
          </p:nvPr>
        </p:nvSpPr>
        <p:spPr/>
        <p:txBody>
          <a:bodyPr>
            <a:normAutofit fontScale="85000" lnSpcReduction="20000"/>
          </a:bodyPr>
          <a:lstStyle/>
          <a:p>
            <a:r>
              <a:rPr lang="fi-FI" sz="4000" b="1" dirty="0"/>
              <a:t>Nonlineaarinen pedagogiikka korostaa pelinomaisuutta. </a:t>
            </a:r>
          </a:p>
        </p:txBody>
      </p:sp>
    </p:spTree>
    <p:extLst>
      <p:ext uri="{BB962C8B-B14F-4D97-AF65-F5344CB8AC3E}">
        <p14:creationId xmlns:p14="http://schemas.microsoft.com/office/powerpoint/2010/main" val="2597340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CD8606A6-68E3-42A0-9E30-CA0C7E423F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24E37259-154B-4950-A38B-264B4FA1FB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Oval 43">
              <a:extLst>
                <a:ext uri="{FF2B5EF4-FFF2-40B4-BE49-F238E27FC236}">
                  <a16:creationId xmlns:a16="http://schemas.microsoft.com/office/drawing/2014/main" id="{E78439BC-169B-4501-88C1-F0A3F9126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5" name="Oval 44">
              <a:extLst>
                <a:ext uri="{FF2B5EF4-FFF2-40B4-BE49-F238E27FC236}">
                  <a16:creationId xmlns:a16="http://schemas.microsoft.com/office/drawing/2014/main" id="{164F75ED-C67C-4C01-8267-96712AFF9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B4AC2CEE-0BD2-4824-8C06-55FAF85A0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47" name="Freeform 5">
              <a:extLst>
                <a:ext uri="{FF2B5EF4-FFF2-40B4-BE49-F238E27FC236}">
                  <a16:creationId xmlns:a16="http://schemas.microsoft.com/office/drawing/2014/main" id="{0DF73CDB-9005-4A57-A1E0-D78BB4A4A0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48" name="Freeform 5">
              <a:extLst>
                <a:ext uri="{FF2B5EF4-FFF2-40B4-BE49-F238E27FC236}">
                  <a16:creationId xmlns:a16="http://schemas.microsoft.com/office/drawing/2014/main" id="{AB0D0E7A-A15F-483F-AA33-E12168444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49" name="Freeform 5">
              <a:extLst>
                <a:ext uri="{FF2B5EF4-FFF2-40B4-BE49-F238E27FC236}">
                  <a16:creationId xmlns:a16="http://schemas.microsoft.com/office/drawing/2014/main" id="{5E1DA231-CB64-4D3F-8A37-F70E3DC757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Otsikko 1"/>
          <p:cNvSpPr>
            <a:spLocks noGrp="1"/>
          </p:cNvSpPr>
          <p:nvPr>
            <p:ph type="title"/>
          </p:nvPr>
        </p:nvSpPr>
        <p:spPr>
          <a:xfrm>
            <a:off x="639098" y="629265"/>
            <a:ext cx="5132438" cy="1622322"/>
          </a:xfrm>
        </p:spPr>
        <p:txBody>
          <a:bodyPr vert="horz" lIns="91440" tIns="45720" rIns="91440" bIns="45720" rtlCol="0" anchor="ctr">
            <a:normAutofit/>
          </a:bodyPr>
          <a:lstStyle/>
          <a:p>
            <a:r>
              <a:rPr lang="en-US" b="0" i="0" kern="1200" dirty="0">
                <a:solidFill>
                  <a:schemeClr val="bg2"/>
                </a:solidFill>
                <a:latin typeface="+mj-lt"/>
                <a:ea typeface="+mj-ea"/>
                <a:cs typeface="+mj-cs"/>
              </a:rPr>
              <a:t>Nonlineaarinen pedagogiikka </a:t>
            </a:r>
          </a:p>
        </p:txBody>
      </p:sp>
      <p:sp>
        <p:nvSpPr>
          <p:cNvPr id="18" name="Tekstiruutu 17">
            <a:extLst>
              <a:ext uri="{FF2B5EF4-FFF2-40B4-BE49-F238E27FC236}">
                <a16:creationId xmlns:a16="http://schemas.microsoft.com/office/drawing/2014/main" id="{13169DB4-9BEE-4B85-8B67-AD38AF535BC1}"/>
              </a:ext>
            </a:extLst>
          </p:cNvPr>
          <p:cNvSpPr txBox="1"/>
          <p:nvPr/>
        </p:nvSpPr>
        <p:spPr>
          <a:xfrm>
            <a:off x="639098" y="2418735"/>
            <a:ext cx="5132439" cy="3811742"/>
          </a:xfrm>
          <a:prstGeom prst="rect">
            <a:avLst/>
          </a:prstGeom>
        </p:spPr>
        <p:txBody>
          <a:bodyPr vert="horz" lIns="91440" tIns="45720" rIns="91440" bIns="45720" rtlCol="0" anchor="ctr">
            <a:normAutofit fontScale="92500" lnSpcReduction="10000"/>
          </a:bodyPr>
          <a:lstStyle/>
          <a:p>
            <a:pPr defTabSz="457200">
              <a:lnSpc>
                <a:spcPct val="90000"/>
              </a:lnSpc>
              <a:spcBef>
                <a:spcPts val="1000"/>
              </a:spcBef>
              <a:buClr>
                <a:schemeClr val="accent1"/>
              </a:buClr>
              <a:buSzPct val="80000"/>
            </a:pPr>
            <a:r>
              <a:rPr lang="en-US" sz="1500" dirty="0" err="1">
                <a:solidFill>
                  <a:schemeClr val="bg1"/>
                </a:solidFill>
              </a:rPr>
              <a:t>Nonlineaarinen</a:t>
            </a:r>
            <a:r>
              <a:rPr lang="en-US" sz="1500" dirty="0">
                <a:solidFill>
                  <a:schemeClr val="bg1"/>
                </a:solidFill>
              </a:rPr>
              <a:t> </a:t>
            </a:r>
            <a:r>
              <a:rPr lang="en-US" sz="1500" dirty="0" err="1">
                <a:solidFill>
                  <a:schemeClr val="bg1"/>
                </a:solidFill>
              </a:rPr>
              <a:t>pedagogiikka</a:t>
            </a:r>
            <a:r>
              <a:rPr lang="en-US" sz="1500" dirty="0">
                <a:solidFill>
                  <a:schemeClr val="bg1"/>
                </a:solidFill>
              </a:rPr>
              <a:t> on </a:t>
            </a:r>
            <a:r>
              <a:rPr lang="en-US" sz="1500" dirty="0" err="1">
                <a:solidFill>
                  <a:schemeClr val="bg1"/>
                </a:solidFill>
              </a:rPr>
              <a:t>viitekehys</a:t>
            </a:r>
            <a:r>
              <a:rPr lang="en-US" sz="1500" dirty="0">
                <a:solidFill>
                  <a:schemeClr val="bg1"/>
                </a:solidFill>
              </a:rPr>
              <a:t>, </a:t>
            </a:r>
            <a:r>
              <a:rPr lang="en-US" sz="1500" dirty="0" err="1">
                <a:solidFill>
                  <a:schemeClr val="bg1"/>
                </a:solidFill>
              </a:rPr>
              <a:t>joka</a:t>
            </a:r>
            <a:r>
              <a:rPr lang="en-US" sz="1500" dirty="0">
                <a:solidFill>
                  <a:schemeClr val="bg1"/>
                </a:solidFill>
              </a:rPr>
              <a:t> </a:t>
            </a:r>
            <a:r>
              <a:rPr lang="en-US" sz="1500" dirty="0" err="1">
                <a:solidFill>
                  <a:schemeClr val="bg1"/>
                </a:solidFill>
              </a:rPr>
              <a:t>sisältää</a:t>
            </a:r>
            <a:r>
              <a:rPr lang="en-US" sz="1500" dirty="0">
                <a:solidFill>
                  <a:schemeClr val="bg1"/>
                </a:solidFill>
              </a:rPr>
              <a:t> </a:t>
            </a:r>
            <a:r>
              <a:rPr lang="en-US" sz="1500" dirty="0" err="1">
                <a:solidFill>
                  <a:schemeClr val="bg1"/>
                </a:solidFill>
              </a:rPr>
              <a:t>nykyisen</a:t>
            </a:r>
            <a:r>
              <a:rPr lang="en-US" sz="1500" dirty="0">
                <a:solidFill>
                  <a:schemeClr val="bg1"/>
                </a:solidFill>
              </a:rPr>
              <a:t> </a:t>
            </a:r>
            <a:r>
              <a:rPr lang="en-US" sz="1500" dirty="0" err="1">
                <a:solidFill>
                  <a:schemeClr val="bg1"/>
                </a:solidFill>
              </a:rPr>
              <a:t>liikuntataitojen</a:t>
            </a:r>
            <a:r>
              <a:rPr lang="en-US" sz="1500" dirty="0">
                <a:solidFill>
                  <a:schemeClr val="bg1"/>
                </a:solidFill>
              </a:rPr>
              <a:t> </a:t>
            </a:r>
            <a:r>
              <a:rPr lang="en-US" sz="1500" dirty="0" err="1">
                <a:solidFill>
                  <a:schemeClr val="bg1"/>
                </a:solidFill>
              </a:rPr>
              <a:t>tutkimuksen</a:t>
            </a:r>
            <a:r>
              <a:rPr lang="en-US" sz="1500" dirty="0">
                <a:solidFill>
                  <a:schemeClr val="bg1"/>
                </a:solidFill>
              </a:rPr>
              <a:t> </a:t>
            </a:r>
            <a:r>
              <a:rPr lang="en-US" sz="1500" dirty="0" err="1">
                <a:solidFill>
                  <a:schemeClr val="bg1"/>
                </a:solidFill>
              </a:rPr>
              <a:t>hyviksi</a:t>
            </a:r>
            <a:r>
              <a:rPr lang="en-US" sz="1500" dirty="0">
                <a:solidFill>
                  <a:schemeClr val="bg1"/>
                </a:solidFill>
              </a:rPr>
              <a:t> </a:t>
            </a:r>
            <a:r>
              <a:rPr lang="en-US" sz="1500" dirty="0" err="1">
                <a:solidFill>
                  <a:schemeClr val="bg1"/>
                </a:solidFill>
              </a:rPr>
              <a:t>havaitsemia</a:t>
            </a:r>
            <a:r>
              <a:rPr lang="en-US" sz="1500" dirty="0">
                <a:solidFill>
                  <a:schemeClr val="bg1"/>
                </a:solidFill>
              </a:rPr>
              <a:t> ja </a:t>
            </a:r>
            <a:r>
              <a:rPr lang="en-US" sz="1500" dirty="0" err="1">
                <a:solidFill>
                  <a:schemeClr val="bg1"/>
                </a:solidFill>
              </a:rPr>
              <a:t>käytännössä</a:t>
            </a:r>
            <a:r>
              <a:rPr lang="en-US" sz="1500" dirty="0">
                <a:solidFill>
                  <a:schemeClr val="bg1"/>
                </a:solidFill>
              </a:rPr>
              <a:t> </a:t>
            </a:r>
            <a:r>
              <a:rPr lang="en-US" sz="1500" dirty="0" err="1">
                <a:solidFill>
                  <a:schemeClr val="bg1"/>
                </a:solidFill>
              </a:rPr>
              <a:t>kokeiltuja</a:t>
            </a:r>
            <a:r>
              <a:rPr lang="en-US" sz="1500" dirty="0">
                <a:solidFill>
                  <a:schemeClr val="bg1"/>
                </a:solidFill>
              </a:rPr>
              <a:t> </a:t>
            </a:r>
            <a:r>
              <a:rPr lang="en-US" sz="1500" dirty="0" err="1">
                <a:solidFill>
                  <a:schemeClr val="bg1"/>
                </a:solidFill>
              </a:rPr>
              <a:t>menetelmiä</a:t>
            </a:r>
            <a:r>
              <a:rPr lang="en-US" sz="1500" dirty="0">
                <a:solidFill>
                  <a:schemeClr val="bg1"/>
                </a:solidFill>
              </a:rPr>
              <a:t> </a:t>
            </a:r>
            <a:r>
              <a:rPr lang="en-US" sz="1500" dirty="0" err="1">
                <a:solidFill>
                  <a:schemeClr val="bg1"/>
                </a:solidFill>
              </a:rPr>
              <a:t>liikuntataitojen</a:t>
            </a:r>
            <a:r>
              <a:rPr lang="en-US" sz="1500" dirty="0">
                <a:solidFill>
                  <a:schemeClr val="bg1"/>
                </a:solidFill>
              </a:rPr>
              <a:t> </a:t>
            </a:r>
            <a:r>
              <a:rPr lang="en-US" sz="1500" dirty="0" err="1">
                <a:solidFill>
                  <a:schemeClr val="bg1"/>
                </a:solidFill>
              </a:rPr>
              <a:t>harjoitteluun</a:t>
            </a:r>
            <a:r>
              <a:rPr lang="en-US" sz="1500" dirty="0">
                <a:solidFill>
                  <a:schemeClr val="bg1"/>
                </a:solidFill>
              </a:rPr>
              <a:t>.</a:t>
            </a:r>
          </a:p>
          <a:p>
            <a:pPr defTabSz="457200">
              <a:lnSpc>
                <a:spcPct val="90000"/>
              </a:lnSpc>
              <a:spcBef>
                <a:spcPts val="1000"/>
              </a:spcBef>
              <a:buClr>
                <a:schemeClr val="accent1"/>
              </a:buClr>
              <a:buSzPct val="80000"/>
            </a:pPr>
            <a:r>
              <a:rPr lang="en-US" sz="1500" dirty="0" err="1">
                <a:solidFill>
                  <a:schemeClr val="bg1"/>
                </a:solidFill>
              </a:rPr>
              <a:t>Nonlineaarisen</a:t>
            </a:r>
            <a:r>
              <a:rPr lang="en-US" sz="1500" dirty="0">
                <a:solidFill>
                  <a:schemeClr val="bg1"/>
                </a:solidFill>
              </a:rPr>
              <a:t> </a:t>
            </a:r>
            <a:r>
              <a:rPr lang="en-US" sz="1500" dirty="0" err="1">
                <a:solidFill>
                  <a:schemeClr val="bg1"/>
                </a:solidFill>
              </a:rPr>
              <a:t>pedagogiikan</a:t>
            </a:r>
            <a:r>
              <a:rPr lang="en-US" sz="1500" dirty="0">
                <a:solidFill>
                  <a:schemeClr val="bg1"/>
                </a:solidFill>
              </a:rPr>
              <a:t> </a:t>
            </a:r>
            <a:r>
              <a:rPr lang="en-US" sz="1500" dirty="0" err="1">
                <a:solidFill>
                  <a:schemeClr val="bg1"/>
                </a:solidFill>
              </a:rPr>
              <a:t>opetuksen</a:t>
            </a:r>
            <a:r>
              <a:rPr lang="en-US" sz="1500" dirty="0">
                <a:solidFill>
                  <a:schemeClr val="bg1"/>
                </a:solidFill>
              </a:rPr>
              <a:t> </a:t>
            </a:r>
            <a:r>
              <a:rPr lang="en-US" sz="1500" dirty="0" err="1">
                <a:solidFill>
                  <a:schemeClr val="bg1"/>
                </a:solidFill>
              </a:rPr>
              <a:t>periaatteisiin</a:t>
            </a:r>
            <a:r>
              <a:rPr lang="en-US" sz="1500" dirty="0">
                <a:solidFill>
                  <a:schemeClr val="bg1"/>
                </a:solidFill>
              </a:rPr>
              <a:t> </a:t>
            </a:r>
            <a:r>
              <a:rPr lang="en-US" sz="1500" dirty="0" err="1">
                <a:solidFill>
                  <a:schemeClr val="bg1"/>
                </a:solidFill>
              </a:rPr>
              <a:t>kuuluu</a:t>
            </a:r>
            <a:r>
              <a:rPr lang="en-US" sz="1500" dirty="0">
                <a:solidFill>
                  <a:schemeClr val="bg1"/>
                </a:solidFill>
              </a:rPr>
              <a:t> </a:t>
            </a:r>
            <a:r>
              <a:rPr lang="en-US" sz="1500" dirty="0" err="1">
                <a:solidFill>
                  <a:schemeClr val="bg1"/>
                </a:solidFill>
              </a:rPr>
              <a:t>tarvittavien</a:t>
            </a:r>
            <a:r>
              <a:rPr lang="en-US" sz="1500" dirty="0">
                <a:solidFill>
                  <a:schemeClr val="bg1"/>
                </a:solidFill>
              </a:rPr>
              <a:t> </a:t>
            </a:r>
            <a:r>
              <a:rPr lang="en-US" sz="1500" dirty="0" err="1">
                <a:solidFill>
                  <a:schemeClr val="bg1"/>
                </a:solidFill>
              </a:rPr>
              <a:t>rajoitusten</a:t>
            </a:r>
            <a:r>
              <a:rPr lang="en-US" sz="1500" dirty="0">
                <a:solidFill>
                  <a:schemeClr val="bg1"/>
                </a:solidFill>
              </a:rPr>
              <a:t> </a:t>
            </a:r>
            <a:r>
              <a:rPr lang="en-US" sz="1500" dirty="0" err="1">
                <a:solidFill>
                  <a:schemeClr val="bg1"/>
                </a:solidFill>
              </a:rPr>
              <a:t>manipulointi</a:t>
            </a:r>
            <a:r>
              <a:rPr lang="en-US" sz="1500" dirty="0">
                <a:solidFill>
                  <a:schemeClr val="bg1"/>
                </a:solidFill>
              </a:rPr>
              <a:t> </a:t>
            </a:r>
            <a:r>
              <a:rPr lang="en-US" sz="1500" dirty="0" err="1">
                <a:solidFill>
                  <a:schemeClr val="bg1"/>
                </a:solidFill>
              </a:rPr>
              <a:t>sekä</a:t>
            </a:r>
            <a:r>
              <a:rPr lang="en-US" sz="1500" dirty="0">
                <a:solidFill>
                  <a:schemeClr val="bg1"/>
                </a:solidFill>
              </a:rPr>
              <a:t> </a:t>
            </a:r>
            <a:r>
              <a:rPr lang="en-US" sz="1500" dirty="0" err="1">
                <a:solidFill>
                  <a:schemeClr val="bg1"/>
                </a:solidFill>
              </a:rPr>
              <a:t>oppimistehtävät</a:t>
            </a:r>
            <a:r>
              <a:rPr lang="en-US" sz="1500" dirty="0">
                <a:solidFill>
                  <a:schemeClr val="bg1"/>
                </a:solidFill>
              </a:rPr>
              <a:t>, </a:t>
            </a:r>
            <a:r>
              <a:rPr lang="en-US" sz="1500" dirty="0" err="1">
                <a:solidFill>
                  <a:schemeClr val="bg1"/>
                </a:solidFill>
              </a:rPr>
              <a:t>jotka</a:t>
            </a:r>
            <a:r>
              <a:rPr lang="en-US" sz="1500" dirty="0">
                <a:solidFill>
                  <a:schemeClr val="bg1"/>
                </a:solidFill>
              </a:rPr>
              <a:t> on </a:t>
            </a:r>
            <a:r>
              <a:rPr lang="en-US" sz="1500" dirty="0" err="1">
                <a:solidFill>
                  <a:schemeClr val="bg1"/>
                </a:solidFill>
              </a:rPr>
              <a:t>sijoitettu</a:t>
            </a:r>
            <a:r>
              <a:rPr lang="en-US" sz="1500" dirty="0">
                <a:solidFill>
                  <a:schemeClr val="bg1"/>
                </a:solidFill>
              </a:rPr>
              <a:t> </a:t>
            </a:r>
            <a:r>
              <a:rPr lang="en-US" sz="1500" dirty="0" err="1">
                <a:solidFill>
                  <a:schemeClr val="bg1"/>
                </a:solidFill>
              </a:rPr>
              <a:t>kyseisen</a:t>
            </a:r>
            <a:r>
              <a:rPr lang="en-US" sz="1500" dirty="0">
                <a:solidFill>
                  <a:schemeClr val="bg1"/>
                </a:solidFill>
              </a:rPr>
              <a:t> </a:t>
            </a:r>
            <a:r>
              <a:rPr lang="en-US" sz="1500" dirty="0" err="1">
                <a:solidFill>
                  <a:schemeClr val="bg1"/>
                </a:solidFill>
              </a:rPr>
              <a:t>tehtävän</a:t>
            </a:r>
            <a:r>
              <a:rPr lang="en-US" sz="1500" dirty="0">
                <a:solidFill>
                  <a:schemeClr val="bg1"/>
                </a:solidFill>
              </a:rPr>
              <a:t> </a:t>
            </a:r>
            <a:r>
              <a:rPr lang="en-US" sz="1500" dirty="0" err="1">
                <a:solidFill>
                  <a:schemeClr val="bg1"/>
                </a:solidFill>
              </a:rPr>
              <a:t>kontekstiin</a:t>
            </a:r>
            <a:r>
              <a:rPr lang="en-US" sz="1500" dirty="0">
                <a:solidFill>
                  <a:schemeClr val="bg1"/>
                </a:solidFill>
              </a:rPr>
              <a:t>, eli ne ovat </a:t>
            </a:r>
            <a:r>
              <a:rPr lang="en-US" sz="1500" dirty="0" err="1">
                <a:solidFill>
                  <a:schemeClr val="bg1"/>
                </a:solidFill>
              </a:rPr>
              <a:t>aina</a:t>
            </a:r>
            <a:r>
              <a:rPr lang="en-US" sz="1500" dirty="0">
                <a:solidFill>
                  <a:schemeClr val="bg1"/>
                </a:solidFill>
              </a:rPr>
              <a:t> </a:t>
            </a:r>
            <a:r>
              <a:rPr lang="en-US" sz="1500" dirty="0" err="1">
                <a:solidFill>
                  <a:schemeClr val="bg1"/>
                </a:solidFill>
              </a:rPr>
              <a:t>melko</a:t>
            </a:r>
            <a:r>
              <a:rPr lang="en-US" sz="1500" dirty="0">
                <a:solidFill>
                  <a:schemeClr val="bg1"/>
                </a:solidFill>
              </a:rPr>
              <a:t> </a:t>
            </a:r>
            <a:r>
              <a:rPr lang="en-US" sz="1500" dirty="0" err="1">
                <a:solidFill>
                  <a:schemeClr val="bg1"/>
                </a:solidFill>
              </a:rPr>
              <a:t>lajinomaisia</a:t>
            </a:r>
            <a:r>
              <a:rPr lang="en-US" sz="1500" dirty="0">
                <a:solidFill>
                  <a:schemeClr val="bg1"/>
                </a:solidFill>
              </a:rPr>
              <a:t>.</a:t>
            </a:r>
          </a:p>
          <a:p>
            <a:pPr defTabSz="457200">
              <a:lnSpc>
                <a:spcPct val="90000"/>
              </a:lnSpc>
              <a:spcBef>
                <a:spcPts val="1000"/>
              </a:spcBef>
              <a:buClr>
                <a:schemeClr val="accent1"/>
              </a:buClr>
              <a:buSzPct val="80000"/>
            </a:pPr>
            <a:r>
              <a:rPr lang="en-US" sz="1500" dirty="0" err="1">
                <a:solidFill>
                  <a:schemeClr val="bg1"/>
                </a:solidFill>
              </a:rPr>
              <a:t>Nonlineaarisessa</a:t>
            </a:r>
            <a:r>
              <a:rPr lang="en-US" sz="1500" dirty="0">
                <a:solidFill>
                  <a:schemeClr val="bg1"/>
                </a:solidFill>
              </a:rPr>
              <a:t> </a:t>
            </a:r>
            <a:r>
              <a:rPr lang="en-US" sz="1500" dirty="0" err="1">
                <a:solidFill>
                  <a:schemeClr val="bg1"/>
                </a:solidFill>
              </a:rPr>
              <a:t>opetuksessa</a:t>
            </a:r>
            <a:r>
              <a:rPr lang="en-US" sz="1500" dirty="0">
                <a:solidFill>
                  <a:schemeClr val="bg1"/>
                </a:solidFill>
              </a:rPr>
              <a:t> </a:t>
            </a:r>
            <a:r>
              <a:rPr lang="en-US" sz="1500" dirty="0" err="1">
                <a:solidFill>
                  <a:schemeClr val="bg1"/>
                </a:solidFill>
              </a:rPr>
              <a:t>pitää</a:t>
            </a:r>
            <a:r>
              <a:rPr lang="en-US" sz="1500" dirty="0">
                <a:solidFill>
                  <a:schemeClr val="bg1"/>
                </a:solidFill>
              </a:rPr>
              <a:t> </a:t>
            </a:r>
            <a:r>
              <a:rPr lang="en-US" sz="1500" dirty="0" err="1">
                <a:solidFill>
                  <a:schemeClr val="bg1"/>
                </a:solidFill>
              </a:rPr>
              <a:t>myös</a:t>
            </a:r>
            <a:r>
              <a:rPr lang="en-US" sz="1500" dirty="0">
                <a:solidFill>
                  <a:schemeClr val="bg1"/>
                </a:solidFill>
              </a:rPr>
              <a:t> </a:t>
            </a:r>
            <a:r>
              <a:rPr lang="en-US" sz="1500" dirty="0" err="1">
                <a:solidFill>
                  <a:schemeClr val="bg1"/>
                </a:solidFill>
              </a:rPr>
              <a:t>varmistaa</a:t>
            </a:r>
            <a:r>
              <a:rPr lang="en-US" sz="1500" dirty="0">
                <a:solidFill>
                  <a:schemeClr val="bg1"/>
                </a:solidFill>
              </a:rPr>
              <a:t>, </a:t>
            </a:r>
            <a:r>
              <a:rPr lang="en-US" sz="1500" dirty="0" err="1">
                <a:solidFill>
                  <a:schemeClr val="bg1"/>
                </a:solidFill>
              </a:rPr>
              <a:t>että</a:t>
            </a:r>
            <a:r>
              <a:rPr lang="en-US" sz="1500" dirty="0">
                <a:solidFill>
                  <a:schemeClr val="bg1"/>
                </a:solidFill>
              </a:rPr>
              <a:t> </a:t>
            </a:r>
            <a:r>
              <a:rPr lang="en-US" sz="1500" dirty="0" err="1">
                <a:solidFill>
                  <a:schemeClr val="bg1"/>
                </a:solidFill>
              </a:rPr>
              <a:t>oppilaat</a:t>
            </a:r>
            <a:r>
              <a:rPr lang="en-US" sz="1500" dirty="0">
                <a:solidFill>
                  <a:schemeClr val="bg1"/>
                </a:solidFill>
              </a:rPr>
              <a:t> </a:t>
            </a:r>
            <a:r>
              <a:rPr lang="en-US" sz="1500" dirty="0" err="1">
                <a:solidFill>
                  <a:schemeClr val="bg1"/>
                </a:solidFill>
              </a:rPr>
              <a:t>pystyvät</a:t>
            </a:r>
            <a:r>
              <a:rPr lang="en-US" sz="1500" dirty="0">
                <a:solidFill>
                  <a:schemeClr val="bg1"/>
                </a:solidFill>
              </a:rPr>
              <a:t> </a:t>
            </a:r>
            <a:r>
              <a:rPr lang="en-US" sz="1500" dirty="0" err="1">
                <a:solidFill>
                  <a:schemeClr val="bg1"/>
                </a:solidFill>
              </a:rPr>
              <a:t>tekemään</a:t>
            </a:r>
            <a:r>
              <a:rPr lang="en-US" sz="1500" dirty="0">
                <a:solidFill>
                  <a:schemeClr val="bg1"/>
                </a:solidFill>
              </a:rPr>
              <a:t> </a:t>
            </a:r>
            <a:r>
              <a:rPr lang="en-US" sz="1500" dirty="0" err="1">
                <a:solidFill>
                  <a:schemeClr val="bg1"/>
                </a:solidFill>
              </a:rPr>
              <a:t>tehtävän</a:t>
            </a:r>
            <a:r>
              <a:rPr lang="en-US" sz="1500" dirty="0">
                <a:solidFill>
                  <a:schemeClr val="bg1"/>
                </a:solidFill>
              </a:rPr>
              <a:t> </a:t>
            </a:r>
            <a:r>
              <a:rPr lang="en-US" sz="1500" dirty="0" err="1">
                <a:solidFill>
                  <a:schemeClr val="bg1"/>
                </a:solidFill>
              </a:rPr>
              <a:t>kannalta</a:t>
            </a:r>
            <a:r>
              <a:rPr lang="en-US" sz="1500" dirty="0">
                <a:solidFill>
                  <a:schemeClr val="bg1"/>
                </a:solidFill>
              </a:rPr>
              <a:t> </a:t>
            </a:r>
            <a:r>
              <a:rPr lang="en-US" sz="1500" dirty="0" err="1">
                <a:solidFill>
                  <a:schemeClr val="bg1"/>
                </a:solidFill>
              </a:rPr>
              <a:t>oleelliset</a:t>
            </a:r>
            <a:r>
              <a:rPr lang="en-US" sz="1500" dirty="0">
                <a:solidFill>
                  <a:schemeClr val="bg1"/>
                </a:solidFill>
              </a:rPr>
              <a:t> </a:t>
            </a:r>
            <a:r>
              <a:rPr lang="en-US" sz="1500" dirty="0" err="1">
                <a:solidFill>
                  <a:schemeClr val="bg1"/>
                </a:solidFill>
              </a:rPr>
              <a:t>tietoliitännät</a:t>
            </a:r>
            <a:r>
              <a:rPr lang="en-US" sz="1500" dirty="0">
                <a:solidFill>
                  <a:schemeClr val="bg1"/>
                </a:solidFill>
              </a:rPr>
              <a:t>, </a:t>
            </a:r>
            <a:r>
              <a:rPr lang="en-US" sz="1500" dirty="0" err="1">
                <a:solidFill>
                  <a:schemeClr val="bg1"/>
                </a:solidFill>
              </a:rPr>
              <a:t>kuten</a:t>
            </a:r>
            <a:r>
              <a:rPr lang="en-US" sz="1500" dirty="0">
                <a:solidFill>
                  <a:schemeClr val="bg1"/>
                </a:solidFill>
              </a:rPr>
              <a:t> </a:t>
            </a:r>
            <a:r>
              <a:rPr lang="en-US" sz="1500" dirty="0" err="1">
                <a:solidFill>
                  <a:schemeClr val="bg1"/>
                </a:solidFill>
              </a:rPr>
              <a:t>havainnon</a:t>
            </a:r>
            <a:r>
              <a:rPr lang="en-US" sz="1500" dirty="0">
                <a:solidFill>
                  <a:schemeClr val="bg1"/>
                </a:solidFill>
              </a:rPr>
              <a:t> ja </a:t>
            </a:r>
            <a:r>
              <a:rPr lang="en-US" sz="1500" dirty="0" err="1">
                <a:solidFill>
                  <a:schemeClr val="bg1"/>
                </a:solidFill>
              </a:rPr>
              <a:t>päätöksenteon</a:t>
            </a:r>
            <a:r>
              <a:rPr lang="en-US" sz="1500" dirty="0">
                <a:solidFill>
                  <a:schemeClr val="bg1"/>
                </a:solidFill>
              </a:rPr>
              <a:t>, </a:t>
            </a:r>
            <a:r>
              <a:rPr lang="en-US" sz="1500" dirty="0" err="1">
                <a:solidFill>
                  <a:schemeClr val="bg1"/>
                </a:solidFill>
              </a:rPr>
              <a:t>sekä</a:t>
            </a:r>
            <a:r>
              <a:rPr lang="en-US" sz="1500" dirty="0">
                <a:solidFill>
                  <a:schemeClr val="bg1"/>
                </a:solidFill>
              </a:rPr>
              <a:t> </a:t>
            </a:r>
            <a:r>
              <a:rPr lang="en-US" sz="1500" dirty="0" err="1">
                <a:solidFill>
                  <a:schemeClr val="bg1"/>
                </a:solidFill>
              </a:rPr>
              <a:t>varmistaa</a:t>
            </a:r>
            <a:r>
              <a:rPr lang="en-US" sz="1500" dirty="0">
                <a:solidFill>
                  <a:schemeClr val="bg1"/>
                </a:solidFill>
              </a:rPr>
              <a:t> </a:t>
            </a:r>
            <a:r>
              <a:rPr lang="en-US" sz="1500" dirty="0" err="1">
                <a:solidFill>
                  <a:schemeClr val="bg1"/>
                </a:solidFill>
              </a:rPr>
              <a:t>vaihtelevuus</a:t>
            </a:r>
            <a:r>
              <a:rPr lang="en-US" sz="1500" dirty="0">
                <a:solidFill>
                  <a:schemeClr val="bg1"/>
                </a:solidFill>
              </a:rPr>
              <a:t> </a:t>
            </a:r>
            <a:r>
              <a:rPr lang="en-US" sz="1500" dirty="0" err="1">
                <a:solidFill>
                  <a:schemeClr val="bg1"/>
                </a:solidFill>
              </a:rPr>
              <a:t>liikkumisessa</a:t>
            </a:r>
            <a:r>
              <a:rPr lang="en-US" sz="1500" dirty="0">
                <a:solidFill>
                  <a:schemeClr val="bg1"/>
                </a:solidFill>
              </a:rPr>
              <a:t>, </a:t>
            </a:r>
            <a:r>
              <a:rPr lang="en-US" sz="1500" dirty="0" err="1">
                <a:solidFill>
                  <a:schemeClr val="bg1"/>
                </a:solidFill>
              </a:rPr>
              <a:t>jotta</a:t>
            </a:r>
            <a:r>
              <a:rPr lang="en-US" sz="1500" dirty="0">
                <a:solidFill>
                  <a:schemeClr val="bg1"/>
                </a:solidFill>
              </a:rPr>
              <a:t> </a:t>
            </a:r>
            <a:r>
              <a:rPr lang="en-US" sz="1500" dirty="0" err="1">
                <a:solidFill>
                  <a:schemeClr val="bg1"/>
                </a:solidFill>
              </a:rPr>
              <a:t>oppilailla</a:t>
            </a:r>
            <a:r>
              <a:rPr lang="en-US" sz="1500" dirty="0">
                <a:solidFill>
                  <a:schemeClr val="bg1"/>
                </a:solidFill>
              </a:rPr>
              <a:t> on </a:t>
            </a:r>
            <a:r>
              <a:rPr lang="en-US" sz="1500" dirty="0" err="1">
                <a:solidFill>
                  <a:schemeClr val="bg1"/>
                </a:solidFill>
              </a:rPr>
              <a:t>mahdollisuus</a:t>
            </a:r>
            <a:r>
              <a:rPr lang="en-US" sz="1500" dirty="0">
                <a:solidFill>
                  <a:schemeClr val="bg1"/>
                </a:solidFill>
              </a:rPr>
              <a:t> </a:t>
            </a:r>
            <a:r>
              <a:rPr lang="en-US" sz="1500" dirty="0" err="1">
                <a:solidFill>
                  <a:schemeClr val="bg1"/>
                </a:solidFill>
              </a:rPr>
              <a:t>siirtyä</a:t>
            </a:r>
            <a:r>
              <a:rPr lang="en-US" sz="1500" dirty="0">
                <a:solidFill>
                  <a:schemeClr val="bg1"/>
                </a:solidFill>
              </a:rPr>
              <a:t> </a:t>
            </a:r>
            <a:r>
              <a:rPr lang="en-US" sz="1500" dirty="0" err="1">
                <a:solidFill>
                  <a:schemeClr val="bg1"/>
                </a:solidFill>
              </a:rPr>
              <a:t>yhdestä</a:t>
            </a:r>
            <a:r>
              <a:rPr lang="en-US" sz="1500" dirty="0">
                <a:solidFill>
                  <a:schemeClr val="bg1"/>
                </a:solidFill>
              </a:rPr>
              <a:t> </a:t>
            </a:r>
            <a:r>
              <a:rPr lang="en-US" sz="1500" dirty="0" err="1">
                <a:solidFill>
                  <a:schemeClr val="bg1"/>
                </a:solidFill>
              </a:rPr>
              <a:t>liikekäyttäytymismallista</a:t>
            </a:r>
            <a:r>
              <a:rPr lang="en-US" sz="1500" dirty="0">
                <a:solidFill>
                  <a:schemeClr val="bg1"/>
                </a:solidFill>
              </a:rPr>
              <a:t> </a:t>
            </a:r>
            <a:r>
              <a:rPr lang="en-US" sz="1500" dirty="0" err="1">
                <a:solidFill>
                  <a:schemeClr val="bg1"/>
                </a:solidFill>
              </a:rPr>
              <a:t>toiseen</a:t>
            </a:r>
            <a:r>
              <a:rPr lang="en-US" sz="1500" dirty="0">
                <a:solidFill>
                  <a:schemeClr val="bg1"/>
                </a:solidFill>
              </a:rPr>
              <a:t>. </a:t>
            </a:r>
          </a:p>
          <a:p>
            <a:pPr defTabSz="457200">
              <a:lnSpc>
                <a:spcPct val="90000"/>
              </a:lnSpc>
              <a:spcBef>
                <a:spcPts val="1000"/>
              </a:spcBef>
              <a:buClr>
                <a:schemeClr val="accent1"/>
              </a:buClr>
              <a:buSzPct val="80000"/>
            </a:pPr>
            <a:r>
              <a:rPr lang="en-US" sz="1500" dirty="0" err="1">
                <a:solidFill>
                  <a:schemeClr val="bg1"/>
                </a:solidFill>
              </a:rPr>
              <a:t>Vaihtelevuuden</a:t>
            </a:r>
            <a:r>
              <a:rPr lang="en-US" sz="1500" dirty="0">
                <a:solidFill>
                  <a:schemeClr val="bg1"/>
                </a:solidFill>
              </a:rPr>
              <a:t> </a:t>
            </a:r>
            <a:r>
              <a:rPr lang="en-US" sz="1500" dirty="0" err="1">
                <a:solidFill>
                  <a:schemeClr val="bg1"/>
                </a:solidFill>
              </a:rPr>
              <a:t>tarkoituksena</a:t>
            </a:r>
            <a:r>
              <a:rPr lang="en-US" sz="1500" dirty="0">
                <a:solidFill>
                  <a:schemeClr val="bg1"/>
                </a:solidFill>
              </a:rPr>
              <a:t> on </a:t>
            </a:r>
            <a:r>
              <a:rPr lang="en-US" sz="1500" dirty="0" err="1">
                <a:solidFill>
                  <a:schemeClr val="bg1"/>
                </a:solidFill>
              </a:rPr>
              <a:t>opettaa</a:t>
            </a:r>
            <a:r>
              <a:rPr lang="en-US" sz="1500" dirty="0">
                <a:solidFill>
                  <a:schemeClr val="bg1"/>
                </a:solidFill>
              </a:rPr>
              <a:t> </a:t>
            </a:r>
            <a:r>
              <a:rPr lang="en-US" sz="1500" dirty="0" err="1">
                <a:solidFill>
                  <a:schemeClr val="bg1"/>
                </a:solidFill>
              </a:rPr>
              <a:t>oppijaa</a:t>
            </a:r>
            <a:r>
              <a:rPr lang="en-US" sz="1500" dirty="0">
                <a:solidFill>
                  <a:schemeClr val="bg1"/>
                </a:solidFill>
              </a:rPr>
              <a:t> </a:t>
            </a:r>
            <a:r>
              <a:rPr lang="en-US" sz="1500" dirty="0" err="1">
                <a:solidFill>
                  <a:schemeClr val="bg1"/>
                </a:solidFill>
              </a:rPr>
              <a:t>sopeuttamaan</a:t>
            </a:r>
            <a:r>
              <a:rPr lang="en-US" sz="1500" dirty="0">
                <a:solidFill>
                  <a:schemeClr val="bg1"/>
                </a:solidFill>
              </a:rPr>
              <a:t> </a:t>
            </a:r>
            <a:r>
              <a:rPr lang="en-US" sz="1500" dirty="0" err="1">
                <a:solidFill>
                  <a:schemeClr val="bg1"/>
                </a:solidFill>
              </a:rPr>
              <a:t>taito</a:t>
            </a:r>
            <a:r>
              <a:rPr lang="en-US" sz="1500" dirty="0">
                <a:solidFill>
                  <a:schemeClr val="bg1"/>
                </a:solidFill>
              </a:rPr>
              <a:t> </a:t>
            </a:r>
            <a:r>
              <a:rPr lang="en-US" sz="1500" dirty="0" err="1">
                <a:solidFill>
                  <a:schemeClr val="bg1"/>
                </a:solidFill>
              </a:rPr>
              <a:t>kulloisenkin</a:t>
            </a:r>
            <a:r>
              <a:rPr lang="en-US" sz="1500" dirty="0">
                <a:solidFill>
                  <a:schemeClr val="bg1"/>
                </a:solidFill>
              </a:rPr>
              <a:t> </a:t>
            </a:r>
            <a:r>
              <a:rPr lang="en-US" sz="1500" dirty="0" err="1">
                <a:solidFill>
                  <a:schemeClr val="bg1"/>
                </a:solidFill>
              </a:rPr>
              <a:t>tilanteen</a:t>
            </a:r>
            <a:r>
              <a:rPr lang="en-US" sz="1500" dirty="0">
                <a:solidFill>
                  <a:schemeClr val="bg1"/>
                </a:solidFill>
              </a:rPr>
              <a:t> </a:t>
            </a:r>
            <a:r>
              <a:rPr lang="en-US" sz="1500" dirty="0" err="1">
                <a:solidFill>
                  <a:schemeClr val="bg1"/>
                </a:solidFill>
              </a:rPr>
              <a:t>vaatimalla</a:t>
            </a:r>
            <a:r>
              <a:rPr lang="en-US" sz="1500" dirty="0">
                <a:solidFill>
                  <a:schemeClr val="bg1"/>
                </a:solidFill>
              </a:rPr>
              <a:t> </a:t>
            </a:r>
            <a:r>
              <a:rPr lang="en-US" sz="1500" dirty="0" err="1">
                <a:solidFill>
                  <a:schemeClr val="bg1"/>
                </a:solidFill>
              </a:rPr>
              <a:t>tavalla</a:t>
            </a:r>
            <a:endParaRPr lang="en-US" sz="1500" dirty="0">
              <a:solidFill>
                <a:schemeClr val="bg1"/>
              </a:solidFill>
            </a:endParaRPr>
          </a:p>
          <a:p>
            <a:pPr defTabSz="457200">
              <a:lnSpc>
                <a:spcPct val="90000"/>
              </a:lnSpc>
              <a:spcBef>
                <a:spcPts val="1000"/>
              </a:spcBef>
              <a:buClr>
                <a:schemeClr val="accent1"/>
              </a:buClr>
              <a:buSzPct val="80000"/>
            </a:pPr>
            <a:r>
              <a:rPr lang="en-US" sz="1500" dirty="0">
                <a:solidFill>
                  <a:schemeClr val="bg1"/>
                </a:solidFill>
              </a:rPr>
              <a:t>(</a:t>
            </a:r>
            <a:r>
              <a:rPr lang="en-US" sz="1500" dirty="0" err="1">
                <a:solidFill>
                  <a:schemeClr val="bg1"/>
                </a:solidFill>
              </a:rPr>
              <a:t>Kivinen</a:t>
            </a:r>
            <a:r>
              <a:rPr lang="en-US" sz="1500" dirty="0">
                <a:solidFill>
                  <a:schemeClr val="bg1"/>
                </a:solidFill>
              </a:rPr>
              <a:t> 2019.)</a:t>
            </a:r>
          </a:p>
        </p:txBody>
      </p:sp>
      <p:pic>
        <p:nvPicPr>
          <p:cNvPr id="4" name="Sisällön paikkamerkki 3">
            <a:extLst>
              <a:ext uri="{FF2B5EF4-FFF2-40B4-BE49-F238E27FC236}">
                <a16:creationId xmlns:a16="http://schemas.microsoft.com/office/drawing/2014/main" id="{8B4E5F85-5937-45E1-A08B-1CBFD7E8BD98}"/>
              </a:ext>
            </a:extLst>
          </p:cNvPr>
          <p:cNvPicPr>
            <a:picLocks noGrp="1" noChangeAspect="1"/>
          </p:cNvPicPr>
          <p:nvPr>
            <p:ph idx="1"/>
          </p:nvPr>
        </p:nvPicPr>
        <p:blipFill rotWithShape="1">
          <a:blip r:embed="rId3"/>
          <a:srcRect l="5628" t="4755" r="7240" b="14272"/>
          <a:stretch/>
        </p:blipFill>
        <p:spPr>
          <a:xfrm>
            <a:off x="6700827" y="2172052"/>
            <a:ext cx="4842716" cy="2531477"/>
          </a:xfrm>
          <a:prstGeom prst="rect">
            <a:avLst/>
          </a:prstGeom>
        </p:spPr>
      </p:pic>
      <p:sp>
        <p:nvSpPr>
          <p:cNvPr id="51" name="Rectangle 50">
            <a:extLst>
              <a:ext uri="{FF2B5EF4-FFF2-40B4-BE49-F238E27FC236}">
                <a16:creationId xmlns:a16="http://schemas.microsoft.com/office/drawing/2014/main" id="{AAE14786-67C6-4181-AE13-325D2D4166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899808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251503-A309-429F-857D-4CD0F8B4FA33}"/>
              </a:ext>
            </a:extLst>
          </p:cNvPr>
          <p:cNvSpPr>
            <a:spLocks noGrp="1"/>
          </p:cNvSpPr>
          <p:nvPr>
            <p:ph type="title"/>
          </p:nvPr>
        </p:nvSpPr>
        <p:spPr/>
        <p:txBody>
          <a:bodyPr/>
          <a:lstStyle/>
          <a:p>
            <a:r>
              <a:rPr lang="fi-FI" dirty="0"/>
              <a:t>”Vain lahjattomat treenaa?!” </a:t>
            </a:r>
          </a:p>
        </p:txBody>
      </p:sp>
      <p:sp>
        <p:nvSpPr>
          <p:cNvPr id="3" name="Sisällön paikkamerkki 2">
            <a:extLst>
              <a:ext uri="{FF2B5EF4-FFF2-40B4-BE49-F238E27FC236}">
                <a16:creationId xmlns:a16="http://schemas.microsoft.com/office/drawing/2014/main" id="{E2C73609-5734-43BD-8FD1-0E1CC1F9DED6}"/>
              </a:ext>
            </a:extLst>
          </p:cNvPr>
          <p:cNvSpPr>
            <a:spLocks noGrp="1"/>
          </p:cNvSpPr>
          <p:nvPr>
            <p:ph idx="1"/>
          </p:nvPr>
        </p:nvSpPr>
        <p:spPr/>
        <p:txBody>
          <a:bodyPr>
            <a:normAutofit fontScale="85000" lnSpcReduction="20000"/>
          </a:bodyPr>
          <a:lstStyle/>
          <a:p>
            <a:endParaRPr lang="fi-FI" dirty="0"/>
          </a:p>
          <a:p>
            <a:r>
              <a:rPr lang="fi-FI" dirty="0"/>
              <a:t>Haastattelija kysyy </a:t>
            </a:r>
            <a:r>
              <a:rPr lang="fi-FI" dirty="0" err="1"/>
              <a:t>NBA.n</a:t>
            </a:r>
            <a:r>
              <a:rPr lang="fi-FI" dirty="0"/>
              <a:t> Huippu valmentaja Doc </a:t>
            </a:r>
            <a:r>
              <a:rPr lang="fi-FI" dirty="0" err="1"/>
              <a:t>Riversiltä</a:t>
            </a:r>
            <a:r>
              <a:rPr lang="fi-FI" dirty="0"/>
              <a:t> </a:t>
            </a:r>
            <a:r>
              <a:rPr lang="fi-FI" dirty="0" err="1"/>
              <a:t>trenaasitko</a:t>
            </a:r>
            <a:r>
              <a:rPr lang="fi-FI" dirty="0"/>
              <a:t> paljon koripalloa kun olit itse lapsi?</a:t>
            </a:r>
          </a:p>
          <a:p>
            <a:r>
              <a:rPr lang="fi-FI" dirty="0"/>
              <a:t>Doc: ”En ole harjoitellut lainkaan.”</a:t>
            </a:r>
          </a:p>
          <a:p>
            <a:r>
              <a:rPr lang="fi-FI" dirty="0"/>
              <a:t>Haastattelijan reaktio: ?!?!?!</a:t>
            </a:r>
          </a:p>
          <a:p>
            <a:r>
              <a:rPr lang="fi-FI" dirty="0"/>
              <a:t>Vastaus: Menin pelaamaan joka päivä koripalloa koska rakastin ja rakastan yhä peliä, en kokenut koskaan pelaamista harjoitteluna.</a:t>
            </a:r>
          </a:p>
          <a:p>
            <a:r>
              <a:rPr lang="fi-FI" dirty="0"/>
              <a:t>Vanha sanonta ”lahjattomat harjoittelevat” on oikeassa ja väärässä ja samaan aikaan. Yksikään urheilija ei ole nouse huipulle ilman runsasta määrällistä harjoittelua. On sitten aivan toinen asia, minkä itse kukin kokee harjoitteluksi. </a:t>
            </a:r>
          </a:p>
          <a:p>
            <a:r>
              <a:rPr lang="fi-FI" dirty="0"/>
              <a:t>Yllä </a:t>
            </a:r>
            <a:r>
              <a:rPr lang="fi-FI" dirty="0" err="1"/>
              <a:t>mainutussa</a:t>
            </a:r>
            <a:r>
              <a:rPr lang="fi-FI" dirty="0"/>
              <a:t> tapauksessa Doc ei kokenut jokapäiväistä pelaamista harjoitteluksi.</a:t>
            </a:r>
          </a:p>
          <a:p>
            <a:r>
              <a:rPr lang="fi-FI" dirty="0"/>
              <a:t>Tähän meidän tulisi pyrkiä. Sisäisesti motivoituneet pelaajat rakastaa niin paljon pelaamista, että sitä ei koeta lainkaan työntekona.</a:t>
            </a:r>
          </a:p>
          <a:p>
            <a:pPr marL="0" indent="0">
              <a:buNone/>
            </a:pPr>
            <a:endParaRPr lang="fi-FI" dirty="0"/>
          </a:p>
        </p:txBody>
      </p:sp>
    </p:spTree>
    <p:extLst>
      <p:ext uri="{BB962C8B-B14F-4D97-AF65-F5344CB8AC3E}">
        <p14:creationId xmlns:p14="http://schemas.microsoft.com/office/powerpoint/2010/main" val="410101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702011-1983-4EFE-958B-06521396B90E}"/>
              </a:ext>
            </a:extLst>
          </p:cNvPr>
          <p:cNvSpPr>
            <a:spLocks noGrp="1"/>
          </p:cNvSpPr>
          <p:nvPr>
            <p:ph type="title"/>
          </p:nvPr>
        </p:nvSpPr>
        <p:spPr/>
        <p:txBody>
          <a:bodyPr/>
          <a:lstStyle/>
          <a:p>
            <a:r>
              <a:rPr lang="fi-FI" dirty="0"/>
              <a:t>Urheilijan oppiminen</a:t>
            </a:r>
          </a:p>
        </p:txBody>
      </p:sp>
      <p:sp>
        <p:nvSpPr>
          <p:cNvPr id="3" name="Sisällön paikkamerkki 2">
            <a:extLst>
              <a:ext uri="{FF2B5EF4-FFF2-40B4-BE49-F238E27FC236}">
                <a16:creationId xmlns:a16="http://schemas.microsoft.com/office/drawing/2014/main" id="{EF370BE0-1898-4DF4-A8B1-7A46FF5629F8}"/>
              </a:ext>
            </a:extLst>
          </p:cNvPr>
          <p:cNvSpPr>
            <a:spLocks noGrp="1"/>
          </p:cNvSpPr>
          <p:nvPr>
            <p:ph idx="1"/>
          </p:nvPr>
        </p:nvSpPr>
        <p:spPr/>
        <p:txBody>
          <a:bodyPr>
            <a:normAutofit fontScale="25000" lnSpcReduction="20000"/>
          </a:bodyPr>
          <a:lstStyle/>
          <a:p>
            <a:pPr marL="914400" indent="-914400">
              <a:buFont typeface="+mj-lt"/>
              <a:buAutoNum type="arabicPeriod"/>
            </a:pPr>
            <a:r>
              <a:rPr lang="fi-FI" sz="5600" dirty="0"/>
              <a:t>Oppiminen käynnistyy siitä, kun oppija havaitsee ristiriidan oman osaamisensa ja kyseessä olevan tehtävän vaatimusten välillä. Urheilijassa herää halu ratkaista tämä ristiriita. </a:t>
            </a:r>
          </a:p>
          <a:p>
            <a:pPr marL="914400" indent="-914400">
              <a:buFont typeface="+mj-lt"/>
              <a:buAutoNum type="arabicPeriod"/>
            </a:pPr>
            <a:r>
              <a:rPr lang="fi-FI" sz="5600" dirty="0"/>
              <a:t>Oppimiseen vaikuttaa keskeisesti urheilija tunnet-tilat, sisäinen- ja ulkoinen motivaatio aikaisemmat kokemukset, taitotaso,  merkityksellisyys, fyysiset valmiudet </a:t>
            </a:r>
          </a:p>
          <a:p>
            <a:pPr marL="914400" indent="-914400">
              <a:buFont typeface="+mj-lt"/>
              <a:buAutoNum type="arabicPeriod"/>
            </a:pPr>
            <a:r>
              <a:rPr lang="fi-FI" sz="5600" dirty="0"/>
              <a:t>Pelaaja oppii tietoisesti ja tiedostomatta kokoajan.</a:t>
            </a:r>
          </a:p>
          <a:p>
            <a:pPr marL="914400" indent="-914400">
              <a:buFont typeface="+mj-lt"/>
              <a:buAutoNum type="arabicPeriod"/>
            </a:pPr>
            <a:r>
              <a:rPr lang="fi-FI" sz="5600" dirty="0"/>
              <a:t>Oppijan aikaisemmat kokemukset ovat avainasemassa tehokkaalle oppimiselle: Mikäli halutaan nopeaa edistymistä, lähdetään liikkeelle oppijan aikaisemmista kokemuksista.</a:t>
            </a:r>
          </a:p>
          <a:p>
            <a:pPr marL="914400" indent="-914400">
              <a:buFont typeface="+mj-lt"/>
              <a:buAutoNum type="arabicPeriod"/>
            </a:pPr>
            <a:r>
              <a:rPr lang="fi-FI" sz="5600" dirty="0"/>
              <a:t>Aikaisempi oppimiskäsitys korosti valmentajan merkitystä, nykykäsityksen mukaan kuitenkin jokainen tekee oman oppimisensa itse. </a:t>
            </a:r>
          </a:p>
          <a:p>
            <a:pPr marL="914400" indent="-914400">
              <a:buFont typeface="+mj-lt"/>
              <a:buAutoNum type="arabicPeriod"/>
            </a:pPr>
            <a:r>
              <a:rPr lang="fi-FI" sz="5600" dirty="0"/>
              <a:t>Oppiminen on hyvin yksilöllinen prosessi. Taitovalmennuksen tekee haasteelliseksi se, että vanhan sanonnan mukaan taitoja voi opettaa vain yhdelle ihmiselle kerrallaan.</a:t>
            </a:r>
          </a:p>
          <a:p>
            <a:pPr marL="914400" indent="-914400">
              <a:buFont typeface="+mj-lt"/>
              <a:buAutoNum type="arabicPeriod"/>
            </a:pPr>
            <a:r>
              <a:rPr lang="fi-FI" sz="5600" dirty="0"/>
              <a:t>Taitojen oppiminen perustuu harjoitteluun. Valmentajan on hyvä tiedostaa harjoittelun vaatima aika (Huipulle n.14 vuotta)</a:t>
            </a:r>
          </a:p>
          <a:p>
            <a:pPr marL="0" indent="0">
              <a:buNone/>
            </a:pPr>
            <a:endParaRPr lang="fi-FI" dirty="0"/>
          </a:p>
          <a:p>
            <a:endParaRPr lang="fi-FI" dirty="0"/>
          </a:p>
        </p:txBody>
      </p:sp>
    </p:spTree>
    <p:extLst>
      <p:ext uri="{BB962C8B-B14F-4D97-AF65-F5344CB8AC3E}">
        <p14:creationId xmlns:p14="http://schemas.microsoft.com/office/powerpoint/2010/main" val="327491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73B932-9575-42B3-B8DD-A0FD061C1E41}"/>
              </a:ext>
            </a:extLst>
          </p:cNvPr>
          <p:cNvSpPr>
            <a:spLocks noGrp="1"/>
          </p:cNvSpPr>
          <p:nvPr>
            <p:ph type="title"/>
          </p:nvPr>
        </p:nvSpPr>
        <p:spPr/>
        <p:txBody>
          <a:bodyPr/>
          <a:lstStyle/>
          <a:p>
            <a:r>
              <a:rPr lang="fi-FI" dirty="0"/>
              <a:t>Viisi vinkkiä palautteen antoon taitoharjoituksissa</a:t>
            </a:r>
          </a:p>
        </p:txBody>
      </p:sp>
      <p:sp>
        <p:nvSpPr>
          <p:cNvPr id="3" name="Sisällön paikkamerkki 2">
            <a:extLst>
              <a:ext uri="{FF2B5EF4-FFF2-40B4-BE49-F238E27FC236}">
                <a16:creationId xmlns:a16="http://schemas.microsoft.com/office/drawing/2014/main" id="{81AB27CB-0C39-4E06-B39A-FCA7210F3BAA}"/>
              </a:ext>
            </a:extLst>
          </p:cNvPr>
          <p:cNvSpPr>
            <a:spLocks noGrp="1"/>
          </p:cNvSpPr>
          <p:nvPr>
            <p:ph idx="1"/>
          </p:nvPr>
        </p:nvSpPr>
        <p:spPr/>
        <p:txBody>
          <a:bodyPr>
            <a:normAutofit fontScale="77500" lnSpcReduction="20000"/>
          </a:bodyPr>
          <a:lstStyle/>
          <a:p>
            <a:pPr>
              <a:buFont typeface="+mj-lt"/>
              <a:buAutoNum type="arabicPeriod"/>
            </a:pPr>
            <a:r>
              <a:rPr lang="fi-FI" dirty="0"/>
              <a:t>Enemmän ei aina ole parempi </a:t>
            </a:r>
          </a:p>
          <a:p>
            <a:pPr lvl="1"/>
            <a:r>
              <a:rPr lang="fi-FI" dirty="0"/>
              <a:t>Liian suuri palautteen määrä saattaa kehittää urheilijalle riippuvuuden palautteeseen, jolloin valmentajan palautteen jäädessä pois suoritus kärsii. </a:t>
            </a:r>
          </a:p>
          <a:p>
            <a:pPr>
              <a:buFont typeface="+mj-lt"/>
              <a:buAutoNum type="arabicPeriod"/>
            </a:pPr>
            <a:r>
              <a:rPr lang="fi-FI" dirty="0"/>
              <a:t>Palaute tulee antaa pelaajalle, kun hän ei itse osaa korjata virheellistä suoritusta. </a:t>
            </a:r>
          </a:p>
          <a:p>
            <a:pPr lvl="1"/>
            <a:r>
              <a:rPr lang="fi-FI" dirty="0"/>
              <a:t>Korostuu aloittelijoilla. Kokeneet urheilijat osaavat pääsääntöisesti itse korjata virheensä. Valmiiden ohjeiden sijaan valmentajan kannattaa kysyä ennemmin kuin tarjota valmista mallia. Tämä mahdollistaa pelaajien oman oivaltamisen ja tehostaa oppimista.</a:t>
            </a:r>
          </a:p>
          <a:p>
            <a:pPr marL="400050">
              <a:buFont typeface="+mj-lt"/>
              <a:buAutoNum type="arabicPeriod"/>
            </a:pPr>
            <a:r>
              <a:rPr lang="fi-FI" dirty="0"/>
              <a:t>Odota ennen palautteen antoa</a:t>
            </a:r>
          </a:p>
          <a:p>
            <a:pPr marL="800100" lvl="1"/>
            <a:r>
              <a:rPr lang="fi-FI" dirty="0"/>
              <a:t>Anna urheilijalle aikaa prosessoida oma suoritus </a:t>
            </a:r>
          </a:p>
          <a:p>
            <a:pPr marL="400050">
              <a:buFont typeface="+mj-lt"/>
              <a:buAutoNum type="arabicPeriod"/>
            </a:pPr>
            <a:r>
              <a:rPr lang="fi-FI" dirty="0">
                <a:sym typeface="Wingdings" panose="05000000000000000000" pitchFamily="2" charset="2"/>
              </a:rPr>
              <a:t>Ohjaa kysymyksillä pelaaja pohtimaan omaa suoritusta ja auta etsimään kehityskohdat omasta tekemisestä</a:t>
            </a:r>
          </a:p>
          <a:p>
            <a:pPr marL="400050">
              <a:buFont typeface="+mj-lt"/>
              <a:buAutoNum type="arabicPeriod"/>
            </a:pPr>
            <a:r>
              <a:rPr lang="fi-FI" dirty="0">
                <a:sym typeface="Wingdings" panose="05000000000000000000" pitchFamily="2" charset="2"/>
              </a:rPr>
              <a:t> Anna palautetta ainoastaan asioihin joita pelaaja voi itse kontrolloida</a:t>
            </a:r>
          </a:p>
          <a:p>
            <a:pPr marL="800100" lvl="1"/>
            <a:r>
              <a:rPr lang="fi-FI" dirty="0">
                <a:sym typeface="Wingdings" panose="05000000000000000000" pitchFamily="2" charset="2"/>
              </a:rPr>
              <a:t>Palaute joka kohdistuu suorituksen osaan jota pelaaja ei voi itse kontrolloida on merkityksetön. (Fyysiset rajoitteet, kenttämestarin erikoiset)</a:t>
            </a:r>
          </a:p>
          <a:p>
            <a:pPr marL="400050">
              <a:buFont typeface="+mj-lt"/>
              <a:buAutoNum type="arabicPeriod"/>
            </a:pPr>
            <a:endParaRPr lang="fi-FI" dirty="0"/>
          </a:p>
          <a:p>
            <a:pPr marL="400050">
              <a:buFont typeface="+mj-lt"/>
              <a:buAutoNum type="arabicPeriod"/>
            </a:pPr>
            <a:endParaRPr lang="fi-FI" dirty="0"/>
          </a:p>
        </p:txBody>
      </p:sp>
    </p:spTree>
    <p:extLst>
      <p:ext uri="{BB962C8B-B14F-4D97-AF65-F5344CB8AC3E}">
        <p14:creationId xmlns:p14="http://schemas.microsoft.com/office/powerpoint/2010/main" val="429342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69709F-97C5-40B2-BB21-167407CFBE6A}"/>
              </a:ext>
            </a:extLst>
          </p:cNvPr>
          <p:cNvSpPr>
            <a:spLocks noGrp="1"/>
          </p:cNvSpPr>
          <p:nvPr>
            <p:ph type="title"/>
          </p:nvPr>
        </p:nvSpPr>
        <p:spPr>
          <a:xfrm>
            <a:off x="1154954" y="947920"/>
            <a:ext cx="8761413" cy="728480"/>
          </a:xfrm>
        </p:spPr>
        <p:txBody>
          <a:bodyPr>
            <a:normAutofit/>
          </a:bodyPr>
          <a:lstStyle/>
          <a:p>
            <a:r>
              <a:rPr lang="fi-FI" dirty="0"/>
              <a:t>VIDEO</a:t>
            </a:r>
          </a:p>
        </p:txBody>
      </p:sp>
      <p:sp>
        <p:nvSpPr>
          <p:cNvPr id="3" name="Sisällön paikkamerkki 2">
            <a:extLst>
              <a:ext uri="{FF2B5EF4-FFF2-40B4-BE49-F238E27FC236}">
                <a16:creationId xmlns:a16="http://schemas.microsoft.com/office/drawing/2014/main" id="{DA25DD99-6FD6-4949-A9F5-73AEB03FE41E}"/>
              </a:ext>
            </a:extLst>
          </p:cNvPr>
          <p:cNvSpPr>
            <a:spLocks noGrp="1"/>
          </p:cNvSpPr>
          <p:nvPr>
            <p:ph idx="1"/>
          </p:nvPr>
        </p:nvSpPr>
        <p:spPr>
          <a:xfrm>
            <a:off x="1154955" y="2603500"/>
            <a:ext cx="3481054" cy="3416300"/>
          </a:xfrm>
        </p:spPr>
        <p:txBody>
          <a:bodyPr anchor="ctr">
            <a:normAutofit/>
          </a:bodyPr>
          <a:lstStyle/>
          <a:p>
            <a:r>
              <a:rPr lang="fi-FI" sz="1600">
                <a:hlinkClick r:id="rId3"/>
              </a:rPr>
              <a:t>https://www.youtube.com/watch?v=XdjF7axeNLo</a:t>
            </a:r>
            <a:endParaRPr lang="fi-FI" sz="1600"/>
          </a:p>
          <a:p>
            <a:endParaRPr lang="fi-FI" sz="1600"/>
          </a:p>
        </p:txBody>
      </p:sp>
      <p:pic>
        <p:nvPicPr>
          <p:cNvPr id="5" name="Online-media 4" title="Nonlinear Pedagogy Explainer Video">
            <a:hlinkClick r:id="" action="ppaction://media"/>
            <a:extLst>
              <a:ext uri="{FF2B5EF4-FFF2-40B4-BE49-F238E27FC236}">
                <a16:creationId xmlns:a16="http://schemas.microsoft.com/office/drawing/2014/main" id="{F123E651-CDE8-4E55-9910-C5139304AA74}"/>
              </a:ext>
            </a:extLst>
          </p:cNvPr>
          <p:cNvPicPr>
            <a:picLocks noRot="1" noChangeAspect="1"/>
          </p:cNvPicPr>
          <p:nvPr>
            <a:videoFile r:link="rId1"/>
          </p:nvPr>
        </p:nvPicPr>
        <p:blipFill>
          <a:blip r:embed="rId4"/>
          <a:stretch>
            <a:fillRect/>
          </a:stretch>
        </p:blipFill>
        <p:spPr>
          <a:xfrm>
            <a:off x="485192" y="419878"/>
            <a:ext cx="11234057" cy="6411037"/>
          </a:xfrm>
          <a:prstGeom prst="roundRect">
            <a:avLst>
              <a:gd name="adj" fmla="val 1858"/>
            </a:avLst>
          </a:prstGeom>
          <a:effectLst>
            <a:outerShdw blurRad="50800" dist="50800" dir="5400000" algn="tl" rotWithShape="0">
              <a:srgbClr val="000000">
                <a:alpha val="43000"/>
              </a:srgbClr>
            </a:outerShdw>
          </a:effectLst>
        </p:spPr>
      </p:pic>
      <p:sp>
        <p:nvSpPr>
          <p:cNvPr id="4" name="Alatunnisteen paikkamerkki 3">
            <a:extLst>
              <a:ext uri="{FF2B5EF4-FFF2-40B4-BE49-F238E27FC236}">
                <a16:creationId xmlns:a16="http://schemas.microsoft.com/office/drawing/2014/main" id="{6BF59D03-55C9-4222-BA4D-68E0CFCE036A}"/>
              </a:ext>
            </a:extLst>
          </p:cNvPr>
          <p:cNvSpPr>
            <a:spLocks noGrp="1"/>
          </p:cNvSpPr>
          <p:nvPr>
            <p:ph type="ftr" sz="quarter" idx="11"/>
          </p:nvPr>
        </p:nvSpPr>
        <p:spPr>
          <a:xfrm>
            <a:off x="561110" y="6391839"/>
            <a:ext cx="3859795" cy="304801"/>
          </a:xfrm>
        </p:spPr>
        <p:txBody>
          <a:bodyPr>
            <a:normAutofit/>
          </a:bodyPr>
          <a:lstStyle/>
          <a:p>
            <a:pPr>
              <a:spcAft>
                <a:spcPts val="600"/>
              </a:spcAft>
            </a:pPr>
            <a:r>
              <a:rPr lang="fi-FI"/>
              <a:t>www.santasunited.fi</a:t>
            </a:r>
          </a:p>
        </p:txBody>
      </p:sp>
    </p:spTree>
    <p:extLst>
      <p:ext uri="{BB962C8B-B14F-4D97-AF65-F5344CB8AC3E}">
        <p14:creationId xmlns:p14="http://schemas.microsoft.com/office/powerpoint/2010/main" val="245038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0E24B8-114D-4E2F-BE07-40FC8B2AD880}"/>
              </a:ext>
            </a:extLst>
          </p:cNvPr>
          <p:cNvSpPr>
            <a:spLocks noGrp="1"/>
          </p:cNvSpPr>
          <p:nvPr>
            <p:ph type="title"/>
          </p:nvPr>
        </p:nvSpPr>
        <p:spPr/>
        <p:txBody>
          <a:bodyPr/>
          <a:lstStyle/>
          <a:p>
            <a:r>
              <a:rPr lang="fi-FI" dirty="0"/>
              <a:t>Taitojen oppimisessa virheet nähdään ystävinä, jotka mahdollistavat oppimisen</a:t>
            </a:r>
          </a:p>
        </p:txBody>
      </p:sp>
      <p:sp>
        <p:nvSpPr>
          <p:cNvPr id="3" name="Tekstin paikkamerkki 2">
            <a:extLst>
              <a:ext uri="{FF2B5EF4-FFF2-40B4-BE49-F238E27FC236}">
                <a16:creationId xmlns:a16="http://schemas.microsoft.com/office/drawing/2014/main" id="{E6540D45-45CB-44E5-AF24-892FCBEC1028}"/>
              </a:ext>
            </a:extLst>
          </p:cNvPr>
          <p:cNvSpPr>
            <a:spLocks noGrp="1"/>
          </p:cNvSpPr>
          <p:nvPr>
            <p:ph type="body" sz="half" idx="13"/>
          </p:nvPr>
        </p:nvSpPr>
        <p:spPr/>
        <p:txBody>
          <a:bodyPr/>
          <a:lstStyle/>
          <a:p>
            <a:endParaRPr lang="fi-FI" dirty="0"/>
          </a:p>
        </p:txBody>
      </p:sp>
      <p:sp>
        <p:nvSpPr>
          <p:cNvPr id="4" name="Tekstin paikkamerkki 3">
            <a:extLst>
              <a:ext uri="{FF2B5EF4-FFF2-40B4-BE49-F238E27FC236}">
                <a16:creationId xmlns:a16="http://schemas.microsoft.com/office/drawing/2014/main" id="{464E3760-5AE8-4A00-BC14-606C78AC921B}"/>
              </a:ext>
            </a:extLst>
          </p:cNvPr>
          <p:cNvSpPr>
            <a:spLocks noGrp="1"/>
          </p:cNvSpPr>
          <p:nvPr>
            <p:ph type="body" sz="half" idx="2"/>
          </p:nvPr>
        </p:nvSpPr>
        <p:spPr/>
        <p:txBody>
          <a:bodyPr/>
          <a:lstStyle/>
          <a:p>
            <a:r>
              <a:rPr lang="fi-FI" sz="2400" dirty="0"/>
              <a:t>Onko parempi välttää virheitä vai tietoisesti hakea omien kykyjen ylärajoilla olevia tehtäviä?</a:t>
            </a:r>
          </a:p>
          <a:p>
            <a:endParaRPr lang="fi-FI" dirty="0"/>
          </a:p>
        </p:txBody>
      </p:sp>
      <p:sp>
        <p:nvSpPr>
          <p:cNvPr id="5" name="Alatunnisteen paikkamerkki 4">
            <a:extLst>
              <a:ext uri="{FF2B5EF4-FFF2-40B4-BE49-F238E27FC236}">
                <a16:creationId xmlns:a16="http://schemas.microsoft.com/office/drawing/2014/main" id="{5174A4E3-1A08-41AD-8AD2-0C9CD974EE9D}"/>
              </a:ext>
            </a:extLst>
          </p:cNvPr>
          <p:cNvSpPr>
            <a:spLocks noGrp="1"/>
          </p:cNvSpPr>
          <p:nvPr>
            <p:ph type="ftr" sz="quarter" idx="11"/>
          </p:nvPr>
        </p:nvSpPr>
        <p:spPr/>
        <p:txBody>
          <a:bodyPr/>
          <a:lstStyle/>
          <a:p>
            <a:r>
              <a:rPr lang="fi-FI"/>
              <a:t>www.santasunited.fi</a:t>
            </a:r>
          </a:p>
        </p:txBody>
      </p:sp>
    </p:spTree>
    <p:extLst>
      <p:ext uri="{BB962C8B-B14F-4D97-AF65-F5344CB8AC3E}">
        <p14:creationId xmlns:p14="http://schemas.microsoft.com/office/powerpoint/2010/main" val="3173762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F2E3F9-53ED-4FB1-9F6D-863D8AA2213F}"/>
              </a:ext>
            </a:extLst>
          </p:cNvPr>
          <p:cNvSpPr>
            <a:spLocks noGrp="1"/>
          </p:cNvSpPr>
          <p:nvPr>
            <p:ph type="title"/>
          </p:nvPr>
        </p:nvSpPr>
        <p:spPr/>
        <p:txBody>
          <a:bodyPr/>
          <a:lstStyle/>
          <a:p>
            <a:r>
              <a:rPr lang="fi-FI" dirty="0"/>
              <a:t>Tehtävä</a:t>
            </a:r>
          </a:p>
        </p:txBody>
      </p:sp>
      <p:sp>
        <p:nvSpPr>
          <p:cNvPr id="3" name="Sisällön paikkamerkki 2">
            <a:extLst>
              <a:ext uri="{FF2B5EF4-FFF2-40B4-BE49-F238E27FC236}">
                <a16:creationId xmlns:a16="http://schemas.microsoft.com/office/drawing/2014/main" id="{64273727-E0C1-4C44-B25D-CC7FBED54F7B}"/>
              </a:ext>
            </a:extLst>
          </p:cNvPr>
          <p:cNvSpPr>
            <a:spLocks noGrp="1"/>
          </p:cNvSpPr>
          <p:nvPr>
            <p:ph idx="1"/>
          </p:nvPr>
        </p:nvSpPr>
        <p:spPr>
          <a:xfrm>
            <a:off x="1154954" y="2359660"/>
            <a:ext cx="10630646" cy="3888740"/>
          </a:xfrm>
        </p:spPr>
        <p:txBody>
          <a:bodyPr>
            <a:normAutofit fontScale="25000" lnSpcReduction="20000"/>
          </a:bodyPr>
          <a:lstStyle/>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Taidon harjoittamiseen liittyvät samat pääasiat, olipa kyseessä sitten yleisen taidon tai enemmän johonkin lajiin sidotun taidon harjoittelu. Näitä ovat päätöksentekotaidot, havaintomotoriset taidot sekä liikehallintataidot.</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Harjoitusten tulee vastata pelitilanteita, saavuta harjoituksen oppimistavoitteet manipuloimalla pelin sääntöjä, ympäristöä tai pelaajia.</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Pyri maksimoimaan toistojen määrä ilman että pelaaja kokee tekevänsä toistoja. ”Drillit ilman vaihtoehtoja tuhoavat oppimisen”</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Havainnon, päätöksenteon ja toiminnan yhdistäminen.</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Tarkkaavaisuuden kohde oman kehon ulkopuolelle </a:t>
            </a: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Käytä kaikkia aisteja avuksi </a:t>
            </a:r>
            <a:endPar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Varmista että harjoittelussa on riittävästi vaihtelua. </a:t>
            </a:r>
            <a:r>
              <a:rPr lang="fi-FI" sz="5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t>
            </a:r>
            <a:r>
              <a:rPr lang="fi-FI" sz="56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onotomisen</a:t>
            </a: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harjoittelun sijasta tulee harjoituksia suunnitellessa varmistaa 	monipuolisuus. </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Ota rohkeasti myös pelaajat mukaan varioimaan peliä! </a:t>
            </a:r>
          </a:p>
          <a:p>
            <a:pPr marL="0" indent="0">
              <a:lnSpc>
                <a:spcPct val="107000"/>
              </a:lnSpc>
              <a:spcAft>
                <a:spcPts val="800"/>
              </a:spcAft>
              <a:buNone/>
            </a:pPr>
            <a:r>
              <a:rPr lang="fi-FI" sz="5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Jo varsin pienillä modifikaatioilla voidaan tehostaa harjoittelun vaikuttavuutta. Esimerkiksi voimaharjoitteluun voidaan hyvin helposti sisällyttää taitoelementtejä.</a:t>
            </a:r>
          </a:p>
          <a:p>
            <a:pPr marL="0" indent="0">
              <a:lnSpc>
                <a:spcPct val="107000"/>
              </a:lnSpc>
              <a:spcAft>
                <a:spcPts val="800"/>
              </a:spcAft>
              <a:buNone/>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i-FI" dirty="0"/>
          </a:p>
        </p:txBody>
      </p:sp>
    </p:spTree>
    <p:extLst>
      <p:ext uri="{BB962C8B-B14F-4D97-AF65-F5344CB8AC3E}">
        <p14:creationId xmlns:p14="http://schemas.microsoft.com/office/powerpoint/2010/main" val="17283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7" name="Group 116">
            <a:extLst>
              <a:ext uri="{FF2B5EF4-FFF2-40B4-BE49-F238E27FC236}">
                <a16:creationId xmlns:a16="http://schemas.microsoft.com/office/drawing/2014/main" id="{14FC976E-8A27-4E72-B034-071A97F68B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8" name="Rectangle 117">
              <a:extLst>
                <a:ext uri="{FF2B5EF4-FFF2-40B4-BE49-F238E27FC236}">
                  <a16:creationId xmlns:a16="http://schemas.microsoft.com/office/drawing/2014/main" id="{C7603B6C-9001-43A6-A649-2FB87A57A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9" name="Oval 118">
              <a:extLst>
                <a:ext uri="{FF2B5EF4-FFF2-40B4-BE49-F238E27FC236}">
                  <a16:creationId xmlns:a16="http://schemas.microsoft.com/office/drawing/2014/main" id="{9A470C3C-4F16-4152-94B7-B277E490E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0" name="Oval 119">
              <a:extLst>
                <a:ext uri="{FF2B5EF4-FFF2-40B4-BE49-F238E27FC236}">
                  <a16:creationId xmlns:a16="http://schemas.microsoft.com/office/drawing/2014/main" id="{91B04907-A3D6-43D2-A085-F545B3C14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1" name="Oval 120">
              <a:extLst>
                <a:ext uri="{FF2B5EF4-FFF2-40B4-BE49-F238E27FC236}">
                  <a16:creationId xmlns:a16="http://schemas.microsoft.com/office/drawing/2014/main" id="{7739A622-E5CB-4720-9EE2-700E778D5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2" name="Oval 121">
              <a:extLst>
                <a:ext uri="{FF2B5EF4-FFF2-40B4-BE49-F238E27FC236}">
                  <a16:creationId xmlns:a16="http://schemas.microsoft.com/office/drawing/2014/main" id="{CAA0E116-7201-4D9B-ACC0-24FD67280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3" name="Oval 122">
              <a:extLst>
                <a:ext uri="{FF2B5EF4-FFF2-40B4-BE49-F238E27FC236}">
                  <a16:creationId xmlns:a16="http://schemas.microsoft.com/office/drawing/2014/main" id="{DA4FDC90-6A2C-4E3F-A9CC-05E2BB034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4" name="Oval 123">
              <a:extLst>
                <a:ext uri="{FF2B5EF4-FFF2-40B4-BE49-F238E27FC236}">
                  <a16:creationId xmlns:a16="http://schemas.microsoft.com/office/drawing/2014/main" id="{104D7773-6EC3-4F97-8099-A1C13F106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5" name="Freeform 5">
              <a:extLst>
                <a:ext uri="{FF2B5EF4-FFF2-40B4-BE49-F238E27FC236}">
                  <a16:creationId xmlns:a16="http://schemas.microsoft.com/office/drawing/2014/main" id="{2515E6AC-722A-4C99-986A-9D9FF0F92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6" name="Freeform 5">
              <a:extLst>
                <a:ext uri="{FF2B5EF4-FFF2-40B4-BE49-F238E27FC236}">
                  <a16:creationId xmlns:a16="http://schemas.microsoft.com/office/drawing/2014/main" id="{1BBCEC9C-87CE-409D-9883-2992FDEE5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7" name="Freeform 5">
              <a:extLst>
                <a:ext uri="{FF2B5EF4-FFF2-40B4-BE49-F238E27FC236}">
                  <a16:creationId xmlns:a16="http://schemas.microsoft.com/office/drawing/2014/main" id="{1AC3ED4B-528E-4C95-9B5B-8DF0EE3B5D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9" name="Rectangle 128">
            <a:extLst>
              <a:ext uri="{FF2B5EF4-FFF2-40B4-BE49-F238E27FC236}">
                <a16:creationId xmlns:a16="http://schemas.microsoft.com/office/drawing/2014/main" id="{231043D6-3B63-4398-B86D-7201B1BFA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31" name="Group 130">
            <a:extLst>
              <a:ext uri="{FF2B5EF4-FFF2-40B4-BE49-F238E27FC236}">
                <a16:creationId xmlns:a16="http://schemas.microsoft.com/office/drawing/2014/main" id="{57E8AB56-819A-49B9-B5F6-C1096F6933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2" name="Rectangle 131">
              <a:extLst>
                <a:ext uri="{FF2B5EF4-FFF2-40B4-BE49-F238E27FC236}">
                  <a16:creationId xmlns:a16="http://schemas.microsoft.com/office/drawing/2014/main" id="{3557D528-A227-4B3B-9023-2F3D0781F2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3" name="Oval 132">
              <a:extLst>
                <a:ext uri="{FF2B5EF4-FFF2-40B4-BE49-F238E27FC236}">
                  <a16:creationId xmlns:a16="http://schemas.microsoft.com/office/drawing/2014/main" id="{E8901DC2-8B37-4756-A389-A0681334D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4" name="Oval 133">
              <a:extLst>
                <a:ext uri="{FF2B5EF4-FFF2-40B4-BE49-F238E27FC236}">
                  <a16:creationId xmlns:a16="http://schemas.microsoft.com/office/drawing/2014/main" id="{6E78D4E0-3EA7-43AA-AE34-F34662B0F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5" name="Oval 134">
              <a:extLst>
                <a:ext uri="{FF2B5EF4-FFF2-40B4-BE49-F238E27FC236}">
                  <a16:creationId xmlns:a16="http://schemas.microsoft.com/office/drawing/2014/main" id="{5C70AAAD-4EB0-43E3-8E4D-75F92B460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6" name="Oval 135">
              <a:extLst>
                <a:ext uri="{FF2B5EF4-FFF2-40B4-BE49-F238E27FC236}">
                  <a16:creationId xmlns:a16="http://schemas.microsoft.com/office/drawing/2014/main" id="{749D2068-B206-421D-91CC-778F558C6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7" name="Oval 136">
              <a:extLst>
                <a:ext uri="{FF2B5EF4-FFF2-40B4-BE49-F238E27FC236}">
                  <a16:creationId xmlns:a16="http://schemas.microsoft.com/office/drawing/2014/main" id="{900A61BF-A68C-44B8-90D9-A4FB9BAED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8" name="Oval 137">
              <a:extLst>
                <a:ext uri="{FF2B5EF4-FFF2-40B4-BE49-F238E27FC236}">
                  <a16:creationId xmlns:a16="http://schemas.microsoft.com/office/drawing/2014/main" id="{A155D1C5-E5FE-48DE-8EA7-7BA3A72E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9" name="Freeform 5">
              <a:extLst>
                <a:ext uri="{FF2B5EF4-FFF2-40B4-BE49-F238E27FC236}">
                  <a16:creationId xmlns:a16="http://schemas.microsoft.com/office/drawing/2014/main" id="{514D1785-2D2F-4A7B-B13B-570D681DCD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40" name="Freeform 5">
              <a:extLst>
                <a:ext uri="{FF2B5EF4-FFF2-40B4-BE49-F238E27FC236}">
                  <a16:creationId xmlns:a16="http://schemas.microsoft.com/office/drawing/2014/main" id="{5E20AD47-8779-41F6-A0A5-0A36409AA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1" name="Rectangle 140">
              <a:extLst>
                <a:ext uri="{FF2B5EF4-FFF2-40B4-BE49-F238E27FC236}">
                  <a16:creationId xmlns:a16="http://schemas.microsoft.com/office/drawing/2014/main" id="{677AAA6D-9071-4CA2-BEC8-F5C2E8132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2" name="Freeform 5">
              <a:extLst>
                <a:ext uri="{FF2B5EF4-FFF2-40B4-BE49-F238E27FC236}">
                  <a16:creationId xmlns:a16="http://schemas.microsoft.com/office/drawing/2014/main" id="{23A94EDD-AB7C-4C78-A68E-AFE4CF15B4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 name="Otsikko 6">
            <a:extLst>
              <a:ext uri="{FF2B5EF4-FFF2-40B4-BE49-F238E27FC236}">
                <a16:creationId xmlns:a16="http://schemas.microsoft.com/office/drawing/2014/main" id="{519B1EB0-3011-4A0A-A71E-70CCF601EF3F}"/>
              </a:ext>
            </a:extLst>
          </p:cNvPr>
          <p:cNvSpPr>
            <a:spLocks noGrp="1"/>
          </p:cNvSpPr>
          <p:nvPr>
            <p:ph type="title"/>
          </p:nvPr>
        </p:nvSpPr>
        <p:spPr>
          <a:xfrm>
            <a:off x="1154955" y="973668"/>
            <a:ext cx="3133726" cy="1020232"/>
          </a:xfrm>
        </p:spPr>
        <p:txBody>
          <a:bodyPr vert="horz" lIns="91440" tIns="45720" rIns="91440" bIns="45720" rtlCol="0" anchor="ctr">
            <a:normAutofit/>
          </a:bodyPr>
          <a:lstStyle/>
          <a:p>
            <a:pPr>
              <a:lnSpc>
                <a:spcPct val="90000"/>
              </a:lnSpc>
            </a:pPr>
            <a:r>
              <a:rPr lang="en-US" sz="3100"/>
              <a:t>Oikean tasoisia tehtäviä.</a:t>
            </a:r>
          </a:p>
        </p:txBody>
      </p:sp>
      <p:sp>
        <p:nvSpPr>
          <p:cNvPr id="9" name="Tekstin paikkamerkki 8">
            <a:extLst>
              <a:ext uri="{FF2B5EF4-FFF2-40B4-BE49-F238E27FC236}">
                <a16:creationId xmlns:a16="http://schemas.microsoft.com/office/drawing/2014/main" id="{7DE98320-B83A-416C-B917-E5A85A168D4D}"/>
              </a:ext>
            </a:extLst>
          </p:cNvPr>
          <p:cNvSpPr>
            <a:spLocks noGrp="1"/>
          </p:cNvSpPr>
          <p:nvPr>
            <p:ph type="body" sz="half" idx="2"/>
          </p:nvPr>
        </p:nvSpPr>
        <p:spPr>
          <a:xfrm>
            <a:off x="1154955" y="2120900"/>
            <a:ext cx="3133726" cy="3898900"/>
          </a:xfrm>
        </p:spPr>
        <p:txBody>
          <a:bodyPr vert="horz" lIns="91440" tIns="45720" rIns="91440" bIns="45720" rtlCol="0">
            <a:normAutofit/>
          </a:bodyPr>
          <a:lstStyle/>
          <a:p>
            <a:pPr>
              <a:lnSpc>
                <a:spcPct val="90000"/>
              </a:lnSpc>
              <a:buFont typeface="Wingdings 3" charset="2"/>
              <a:buChar char=""/>
            </a:pPr>
            <a:r>
              <a:rPr lang="en-US" sz="1200" dirty="0">
                <a:solidFill>
                  <a:schemeClr val="bg1"/>
                </a:solidFill>
              </a:rPr>
              <a:t> </a:t>
            </a:r>
            <a:r>
              <a:rPr lang="en-US" sz="1200" dirty="0" err="1">
                <a:solidFill>
                  <a:schemeClr val="bg1"/>
                </a:solidFill>
              </a:rPr>
              <a:t>Confort</a:t>
            </a:r>
            <a:r>
              <a:rPr lang="en-US" sz="1200" dirty="0">
                <a:solidFill>
                  <a:schemeClr val="bg1"/>
                </a:solidFill>
              </a:rPr>
              <a:t> Zone </a:t>
            </a:r>
          </a:p>
          <a:p>
            <a:pPr>
              <a:lnSpc>
                <a:spcPct val="90000"/>
              </a:lnSpc>
            </a:pPr>
            <a:r>
              <a:rPr lang="en-US" sz="1200" dirty="0" err="1">
                <a:solidFill>
                  <a:schemeClr val="bg1"/>
                </a:solidFill>
              </a:rPr>
              <a:t>Harjoiteltavat</a:t>
            </a:r>
            <a:r>
              <a:rPr lang="en-US" sz="1200" dirty="0">
                <a:solidFill>
                  <a:schemeClr val="bg1"/>
                </a:solidFill>
              </a:rPr>
              <a:t> </a:t>
            </a:r>
            <a:r>
              <a:rPr lang="en-US" sz="1200" dirty="0" err="1">
                <a:solidFill>
                  <a:schemeClr val="bg1"/>
                </a:solidFill>
              </a:rPr>
              <a:t>asiat</a:t>
            </a:r>
            <a:r>
              <a:rPr lang="en-US" sz="1200" dirty="0">
                <a:solidFill>
                  <a:schemeClr val="bg1"/>
                </a:solidFill>
              </a:rPr>
              <a:t> ovat </a:t>
            </a:r>
            <a:r>
              <a:rPr lang="en-US" sz="1200" dirty="0" err="1">
                <a:solidFill>
                  <a:schemeClr val="bg1"/>
                </a:solidFill>
              </a:rPr>
              <a:t>tuttuja</a:t>
            </a:r>
            <a:r>
              <a:rPr lang="en-US" sz="1200" dirty="0">
                <a:solidFill>
                  <a:schemeClr val="bg1"/>
                </a:solidFill>
              </a:rPr>
              <a:t>, </a:t>
            </a:r>
            <a:r>
              <a:rPr lang="en-US" sz="1200" dirty="0" err="1">
                <a:solidFill>
                  <a:schemeClr val="bg1"/>
                </a:solidFill>
              </a:rPr>
              <a:t>eivät</a:t>
            </a:r>
            <a:r>
              <a:rPr lang="en-US" sz="1200" dirty="0">
                <a:solidFill>
                  <a:schemeClr val="bg1"/>
                </a:solidFill>
              </a:rPr>
              <a:t> </a:t>
            </a:r>
            <a:r>
              <a:rPr lang="en-US" sz="1200" dirty="0" err="1">
                <a:solidFill>
                  <a:schemeClr val="bg1"/>
                </a:solidFill>
              </a:rPr>
              <a:t>haasta</a:t>
            </a:r>
            <a:r>
              <a:rPr lang="en-US" sz="1200" dirty="0">
                <a:solidFill>
                  <a:schemeClr val="bg1"/>
                </a:solidFill>
              </a:rPr>
              <a:t> </a:t>
            </a:r>
            <a:r>
              <a:rPr lang="en-US" sz="1200" dirty="0" err="1">
                <a:solidFill>
                  <a:schemeClr val="bg1"/>
                </a:solidFill>
              </a:rPr>
              <a:t>pelaajaa</a:t>
            </a:r>
            <a:r>
              <a:rPr lang="en-US" sz="1200" dirty="0">
                <a:solidFill>
                  <a:schemeClr val="bg1"/>
                </a:solidFill>
              </a:rPr>
              <a:t> </a:t>
            </a:r>
            <a:r>
              <a:rPr lang="en-US" sz="1200" dirty="0" err="1">
                <a:solidFill>
                  <a:schemeClr val="bg1"/>
                </a:solidFill>
              </a:rPr>
              <a:t>riittävästi</a:t>
            </a:r>
            <a:r>
              <a:rPr lang="en-US" sz="1200" dirty="0">
                <a:solidFill>
                  <a:schemeClr val="bg1"/>
                </a:solidFill>
              </a:rPr>
              <a:t>, </a:t>
            </a:r>
            <a:r>
              <a:rPr lang="en-US" sz="1200" dirty="0" err="1">
                <a:solidFill>
                  <a:schemeClr val="bg1"/>
                </a:solidFill>
              </a:rPr>
              <a:t>pelaajat</a:t>
            </a:r>
            <a:r>
              <a:rPr lang="en-US" sz="1200" dirty="0">
                <a:solidFill>
                  <a:schemeClr val="bg1"/>
                </a:solidFill>
              </a:rPr>
              <a:t> </a:t>
            </a:r>
            <a:r>
              <a:rPr lang="en-US" sz="1200" dirty="0" err="1">
                <a:solidFill>
                  <a:schemeClr val="bg1"/>
                </a:solidFill>
              </a:rPr>
              <a:t>kokee</a:t>
            </a:r>
            <a:r>
              <a:rPr lang="en-US" sz="1200" dirty="0">
                <a:solidFill>
                  <a:schemeClr val="bg1"/>
                </a:solidFill>
              </a:rPr>
              <a:t> </a:t>
            </a:r>
            <a:r>
              <a:rPr lang="en-US" sz="1200" dirty="0" err="1">
                <a:solidFill>
                  <a:schemeClr val="bg1"/>
                </a:solidFill>
              </a:rPr>
              <a:t>helposti</a:t>
            </a:r>
            <a:r>
              <a:rPr lang="en-US" sz="1200" dirty="0">
                <a:solidFill>
                  <a:schemeClr val="bg1"/>
                </a:solidFill>
              </a:rPr>
              <a:t> </a:t>
            </a:r>
            <a:r>
              <a:rPr lang="en-US" sz="1200" dirty="0" err="1">
                <a:solidFill>
                  <a:schemeClr val="bg1"/>
                </a:solidFill>
              </a:rPr>
              <a:t>pitkästymistä</a:t>
            </a:r>
            <a:r>
              <a:rPr lang="en-US" sz="1200" dirty="0">
                <a:solidFill>
                  <a:schemeClr val="bg1"/>
                </a:solidFill>
              </a:rPr>
              <a:t> ja </a:t>
            </a:r>
            <a:r>
              <a:rPr lang="en-US" sz="1200" dirty="0" err="1">
                <a:solidFill>
                  <a:schemeClr val="bg1"/>
                </a:solidFill>
              </a:rPr>
              <a:t>tylsyyttä</a:t>
            </a:r>
            <a:r>
              <a:rPr lang="en-US" sz="1200" dirty="0">
                <a:solidFill>
                  <a:schemeClr val="bg1"/>
                </a:solidFill>
              </a:rPr>
              <a:t>. </a:t>
            </a:r>
          </a:p>
          <a:p>
            <a:pPr>
              <a:lnSpc>
                <a:spcPct val="90000"/>
              </a:lnSpc>
              <a:buFont typeface="Wingdings 3" charset="2"/>
              <a:buChar char=""/>
            </a:pPr>
            <a:r>
              <a:rPr lang="en-US" sz="1200" dirty="0">
                <a:solidFill>
                  <a:schemeClr val="bg1"/>
                </a:solidFill>
              </a:rPr>
              <a:t>Learning Zone</a:t>
            </a:r>
          </a:p>
          <a:p>
            <a:pPr>
              <a:lnSpc>
                <a:spcPct val="90000"/>
              </a:lnSpc>
            </a:pPr>
            <a:r>
              <a:rPr lang="en-US" sz="1200" dirty="0" err="1">
                <a:solidFill>
                  <a:schemeClr val="bg1"/>
                </a:solidFill>
              </a:rPr>
              <a:t>Haastavaa</a:t>
            </a:r>
            <a:r>
              <a:rPr lang="en-US" sz="1200" dirty="0">
                <a:solidFill>
                  <a:schemeClr val="bg1"/>
                </a:solidFill>
              </a:rPr>
              <a:t>, </a:t>
            </a:r>
            <a:r>
              <a:rPr lang="en-US" sz="1200" dirty="0" err="1">
                <a:solidFill>
                  <a:schemeClr val="bg1"/>
                </a:solidFill>
              </a:rPr>
              <a:t>uusia</a:t>
            </a:r>
            <a:r>
              <a:rPr lang="en-US" sz="1200" dirty="0">
                <a:solidFill>
                  <a:schemeClr val="bg1"/>
                </a:solidFill>
              </a:rPr>
              <a:t> ja </a:t>
            </a:r>
            <a:r>
              <a:rPr lang="en-US" sz="1200" dirty="0" err="1">
                <a:solidFill>
                  <a:schemeClr val="bg1"/>
                </a:solidFill>
              </a:rPr>
              <a:t>erilaisia</a:t>
            </a:r>
            <a:r>
              <a:rPr lang="en-US" sz="1200" dirty="0">
                <a:solidFill>
                  <a:schemeClr val="bg1"/>
                </a:solidFill>
              </a:rPr>
              <a:t> </a:t>
            </a:r>
            <a:r>
              <a:rPr lang="en-US" sz="1200" dirty="0" err="1">
                <a:solidFill>
                  <a:schemeClr val="bg1"/>
                </a:solidFill>
              </a:rPr>
              <a:t>tehtäviä</a:t>
            </a:r>
            <a:r>
              <a:rPr lang="en-US" sz="1200" dirty="0">
                <a:solidFill>
                  <a:schemeClr val="bg1"/>
                </a:solidFill>
              </a:rPr>
              <a:t>, </a:t>
            </a:r>
            <a:r>
              <a:rPr lang="en-US" sz="1200" dirty="0" err="1">
                <a:solidFill>
                  <a:schemeClr val="bg1"/>
                </a:solidFill>
              </a:rPr>
              <a:t>Mahdollisuus</a:t>
            </a:r>
            <a:r>
              <a:rPr lang="en-US" sz="1200" dirty="0">
                <a:solidFill>
                  <a:schemeClr val="bg1"/>
                </a:solidFill>
              </a:rPr>
              <a:t> </a:t>
            </a:r>
            <a:r>
              <a:rPr lang="en-US" sz="1200" dirty="0" err="1">
                <a:solidFill>
                  <a:schemeClr val="bg1"/>
                </a:solidFill>
              </a:rPr>
              <a:t>saada</a:t>
            </a:r>
            <a:r>
              <a:rPr lang="en-US" sz="1200" dirty="0">
                <a:solidFill>
                  <a:schemeClr val="bg1"/>
                </a:solidFill>
              </a:rPr>
              <a:t> </a:t>
            </a:r>
            <a:r>
              <a:rPr lang="en-US" sz="1200" dirty="0" err="1">
                <a:solidFill>
                  <a:schemeClr val="bg1"/>
                </a:solidFill>
              </a:rPr>
              <a:t>onnistumisen</a:t>
            </a:r>
            <a:r>
              <a:rPr lang="en-US" sz="1200" dirty="0">
                <a:solidFill>
                  <a:schemeClr val="bg1"/>
                </a:solidFill>
              </a:rPr>
              <a:t> </a:t>
            </a:r>
            <a:r>
              <a:rPr lang="en-US" sz="1200" dirty="0" err="1">
                <a:solidFill>
                  <a:schemeClr val="bg1"/>
                </a:solidFill>
              </a:rPr>
              <a:t>kokemuksia</a:t>
            </a:r>
            <a:r>
              <a:rPr lang="en-US" sz="1200" dirty="0">
                <a:solidFill>
                  <a:schemeClr val="bg1"/>
                </a:solidFill>
              </a:rPr>
              <a:t>, </a:t>
            </a:r>
            <a:r>
              <a:rPr lang="en-US" sz="1200" dirty="0" err="1">
                <a:solidFill>
                  <a:schemeClr val="bg1"/>
                </a:solidFill>
              </a:rPr>
              <a:t>mutta</a:t>
            </a:r>
            <a:r>
              <a:rPr lang="en-US" sz="1200" dirty="0">
                <a:solidFill>
                  <a:schemeClr val="bg1"/>
                </a:solidFill>
              </a:rPr>
              <a:t> se </a:t>
            </a:r>
            <a:r>
              <a:rPr lang="en-US" sz="1200" dirty="0" err="1">
                <a:solidFill>
                  <a:schemeClr val="bg1"/>
                </a:solidFill>
              </a:rPr>
              <a:t>vaatii</a:t>
            </a:r>
            <a:r>
              <a:rPr lang="en-US" sz="1200" dirty="0">
                <a:solidFill>
                  <a:schemeClr val="bg1"/>
                </a:solidFill>
              </a:rPr>
              <a:t> </a:t>
            </a:r>
            <a:r>
              <a:rPr lang="en-US" sz="1200" dirty="0" err="1">
                <a:solidFill>
                  <a:schemeClr val="bg1"/>
                </a:solidFill>
              </a:rPr>
              <a:t>epäonnistuneita</a:t>
            </a:r>
            <a:r>
              <a:rPr lang="en-US" sz="1200" dirty="0">
                <a:solidFill>
                  <a:schemeClr val="bg1"/>
                </a:solidFill>
              </a:rPr>
              <a:t> </a:t>
            </a:r>
            <a:r>
              <a:rPr lang="en-US" sz="1200" dirty="0" err="1">
                <a:solidFill>
                  <a:schemeClr val="bg1"/>
                </a:solidFill>
              </a:rPr>
              <a:t>suorituksia</a:t>
            </a:r>
            <a:r>
              <a:rPr lang="en-US" sz="1200" dirty="0">
                <a:solidFill>
                  <a:schemeClr val="bg1"/>
                </a:solidFill>
              </a:rPr>
              <a:t> </a:t>
            </a:r>
            <a:r>
              <a:rPr lang="en-US" sz="1200" dirty="0" err="1">
                <a:solidFill>
                  <a:schemeClr val="bg1"/>
                </a:solidFill>
              </a:rPr>
              <a:t>pohjalle</a:t>
            </a:r>
            <a:r>
              <a:rPr lang="en-US" sz="1200" dirty="0">
                <a:solidFill>
                  <a:schemeClr val="bg1"/>
                </a:solidFill>
              </a:rPr>
              <a:t>. </a:t>
            </a:r>
            <a:r>
              <a:rPr lang="en-US" sz="1200" dirty="0" err="1">
                <a:solidFill>
                  <a:schemeClr val="bg1"/>
                </a:solidFill>
              </a:rPr>
              <a:t>Oppimista</a:t>
            </a:r>
            <a:r>
              <a:rPr lang="en-US" sz="1200" dirty="0">
                <a:solidFill>
                  <a:schemeClr val="bg1"/>
                </a:solidFill>
              </a:rPr>
              <a:t> </a:t>
            </a:r>
            <a:r>
              <a:rPr lang="en-US" sz="1200" dirty="0" err="1">
                <a:solidFill>
                  <a:schemeClr val="bg1"/>
                </a:solidFill>
              </a:rPr>
              <a:t>tapahtuu</a:t>
            </a:r>
            <a:r>
              <a:rPr lang="en-US" sz="1200" dirty="0">
                <a:solidFill>
                  <a:schemeClr val="bg1"/>
                </a:solidFill>
              </a:rPr>
              <a:t> </a:t>
            </a:r>
            <a:r>
              <a:rPr lang="en-US" sz="1200" dirty="0" err="1">
                <a:solidFill>
                  <a:schemeClr val="bg1"/>
                </a:solidFill>
              </a:rPr>
              <a:t>tehokkaasi</a:t>
            </a:r>
            <a:r>
              <a:rPr lang="en-US" sz="1200" dirty="0">
                <a:solidFill>
                  <a:schemeClr val="bg1"/>
                </a:solidFill>
              </a:rPr>
              <a:t>. </a:t>
            </a:r>
          </a:p>
          <a:p>
            <a:pPr>
              <a:lnSpc>
                <a:spcPct val="90000"/>
              </a:lnSpc>
              <a:buFont typeface="Wingdings 3" charset="2"/>
              <a:buChar char=""/>
            </a:pPr>
            <a:r>
              <a:rPr lang="en-US" sz="1200" dirty="0">
                <a:solidFill>
                  <a:schemeClr val="bg1"/>
                </a:solidFill>
              </a:rPr>
              <a:t>Panic Zone</a:t>
            </a:r>
          </a:p>
          <a:p>
            <a:pPr>
              <a:lnSpc>
                <a:spcPct val="90000"/>
              </a:lnSpc>
            </a:pPr>
            <a:r>
              <a:rPr lang="en-US" sz="1200" dirty="0" err="1">
                <a:solidFill>
                  <a:schemeClr val="bg1"/>
                </a:solidFill>
              </a:rPr>
              <a:t>Liian</a:t>
            </a:r>
            <a:r>
              <a:rPr lang="en-US" sz="1200" dirty="0">
                <a:solidFill>
                  <a:schemeClr val="bg1"/>
                </a:solidFill>
              </a:rPr>
              <a:t> </a:t>
            </a:r>
            <a:r>
              <a:rPr lang="en-US" sz="1200" dirty="0" err="1">
                <a:solidFill>
                  <a:schemeClr val="bg1"/>
                </a:solidFill>
              </a:rPr>
              <a:t>vaativat</a:t>
            </a:r>
            <a:r>
              <a:rPr lang="en-US" sz="1200" dirty="0">
                <a:solidFill>
                  <a:schemeClr val="bg1"/>
                </a:solidFill>
              </a:rPr>
              <a:t> </a:t>
            </a:r>
            <a:r>
              <a:rPr lang="en-US" sz="1200" dirty="0" err="1">
                <a:solidFill>
                  <a:schemeClr val="bg1"/>
                </a:solidFill>
              </a:rPr>
              <a:t>tehtävät</a:t>
            </a:r>
            <a:r>
              <a:rPr lang="en-US" sz="1200" dirty="0">
                <a:solidFill>
                  <a:schemeClr val="bg1"/>
                </a:solidFill>
              </a:rPr>
              <a:t>, </a:t>
            </a:r>
            <a:r>
              <a:rPr lang="en-US" sz="1200" dirty="0" err="1">
                <a:solidFill>
                  <a:schemeClr val="bg1"/>
                </a:solidFill>
              </a:rPr>
              <a:t>Pelaajat</a:t>
            </a:r>
            <a:r>
              <a:rPr lang="en-US" sz="1200" dirty="0">
                <a:solidFill>
                  <a:schemeClr val="bg1"/>
                </a:solidFill>
              </a:rPr>
              <a:t> </a:t>
            </a:r>
            <a:r>
              <a:rPr lang="en-US" sz="1200" dirty="0" err="1">
                <a:solidFill>
                  <a:schemeClr val="bg1"/>
                </a:solidFill>
              </a:rPr>
              <a:t>kokevat</a:t>
            </a:r>
            <a:r>
              <a:rPr lang="en-US" sz="1200" dirty="0">
                <a:solidFill>
                  <a:schemeClr val="bg1"/>
                </a:solidFill>
              </a:rPr>
              <a:t> </a:t>
            </a:r>
            <a:r>
              <a:rPr lang="en-US" sz="1200" dirty="0" err="1">
                <a:solidFill>
                  <a:schemeClr val="bg1"/>
                </a:solidFill>
              </a:rPr>
              <a:t>turhautumista</a:t>
            </a:r>
            <a:r>
              <a:rPr lang="en-US" sz="1200" dirty="0">
                <a:solidFill>
                  <a:schemeClr val="bg1"/>
                </a:solidFill>
              </a:rPr>
              <a:t>, </a:t>
            </a:r>
            <a:r>
              <a:rPr lang="en-US" sz="1200" dirty="0" err="1">
                <a:solidFill>
                  <a:schemeClr val="bg1"/>
                </a:solidFill>
              </a:rPr>
              <a:t>stressaantuvat</a:t>
            </a:r>
            <a:r>
              <a:rPr lang="en-US" sz="1200" dirty="0">
                <a:solidFill>
                  <a:schemeClr val="bg1"/>
                </a:solidFill>
              </a:rPr>
              <a:t> ja </a:t>
            </a:r>
            <a:r>
              <a:rPr lang="en-US" sz="1200" dirty="0" err="1">
                <a:solidFill>
                  <a:schemeClr val="bg1"/>
                </a:solidFill>
              </a:rPr>
              <a:t>kokevat</a:t>
            </a:r>
            <a:r>
              <a:rPr lang="en-US" sz="1200" dirty="0">
                <a:solidFill>
                  <a:schemeClr val="bg1"/>
                </a:solidFill>
              </a:rPr>
              <a:t> pelon </a:t>
            </a:r>
            <a:r>
              <a:rPr lang="en-US" sz="1200" dirty="0" err="1">
                <a:solidFill>
                  <a:schemeClr val="bg1"/>
                </a:solidFill>
              </a:rPr>
              <a:t>tunteita</a:t>
            </a:r>
            <a:r>
              <a:rPr lang="en-US" sz="1200" dirty="0">
                <a:solidFill>
                  <a:schemeClr val="bg1"/>
                </a:solidFill>
              </a:rPr>
              <a:t>, </a:t>
            </a:r>
            <a:r>
              <a:rPr lang="en-US" sz="1200" dirty="0" err="1">
                <a:solidFill>
                  <a:schemeClr val="bg1"/>
                </a:solidFill>
              </a:rPr>
              <a:t>oppiminen</a:t>
            </a:r>
            <a:r>
              <a:rPr lang="en-US" sz="1200" dirty="0">
                <a:solidFill>
                  <a:schemeClr val="bg1"/>
                </a:solidFill>
              </a:rPr>
              <a:t> ei ole </a:t>
            </a:r>
            <a:r>
              <a:rPr lang="en-US" sz="1200" dirty="0" err="1">
                <a:solidFill>
                  <a:schemeClr val="bg1"/>
                </a:solidFill>
              </a:rPr>
              <a:t>mahdollista</a:t>
            </a:r>
            <a:r>
              <a:rPr lang="en-US" sz="1200" dirty="0">
                <a:solidFill>
                  <a:schemeClr val="bg1"/>
                </a:solidFill>
              </a:rPr>
              <a:t>.</a:t>
            </a:r>
          </a:p>
        </p:txBody>
      </p:sp>
      <p:pic>
        <p:nvPicPr>
          <p:cNvPr id="10" name="Sisällön paikkamerkki 9">
            <a:extLst>
              <a:ext uri="{FF2B5EF4-FFF2-40B4-BE49-F238E27FC236}">
                <a16:creationId xmlns:a16="http://schemas.microsoft.com/office/drawing/2014/main" id="{2D0848ED-2FC6-4649-A83F-9AAE72221B85}"/>
              </a:ext>
            </a:extLst>
          </p:cNvPr>
          <p:cNvPicPr>
            <a:picLocks noGrp="1" noChangeAspect="1"/>
          </p:cNvPicPr>
          <p:nvPr>
            <p:ph idx="1"/>
          </p:nvPr>
        </p:nvPicPr>
        <p:blipFill rotWithShape="1">
          <a:blip r:embed="rId3"/>
          <a:srcRect l="17562" r="17007"/>
          <a:stretch/>
        </p:blipFill>
        <p:spPr>
          <a:xfrm>
            <a:off x="5194607" y="803751"/>
            <a:ext cx="6391533" cy="5250498"/>
          </a:xfrm>
          <a:prstGeom prst="rect">
            <a:avLst/>
          </a:prstGeom>
        </p:spPr>
      </p:pic>
      <p:sp>
        <p:nvSpPr>
          <p:cNvPr id="144" name="Rectangle 143">
            <a:extLst>
              <a:ext uri="{FF2B5EF4-FFF2-40B4-BE49-F238E27FC236}">
                <a16:creationId xmlns:a16="http://schemas.microsoft.com/office/drawing/2014/main" id="{1EDC29B9-9A1E-484D-9BE4-A6BC330C6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Alatunnisteen paikkamerkki 4">
            <a:extLst>
              <a:ext uri="{FF2B5EF4-FFF2-40B4-BE49-F238E27FC236}">
                <a16:creationId xmlns:a16="http://schemas.microsoft.com/office/drawing/2014/main" id="{22F43273-1C04-4385-A47E-EFC5D558A36F}"/>
              </a:ext>
            </a:extLst>
          </p:cNvPr>
          <p:cNvSpPr>
            <a:spLocks noGrp="1"/>
          </p:cNvSpPr>
          <p:nvPr>
            <p:ph type="ftr" sz="quarter" idx="11"/>
          </p:nvPr>
        </p:nvSpPr>
        <p:spPr>
          <a:xfrm>
            <a:off x="561110" y="6391839"/>
            <a:ext cx="3859795" cy="304801"/>
          </a:xfrm>
        </p:spPr>
        <p:txBody>
          <a:bodyPr vert="horz" lIns="91440" tIns="45720" rIns="91440" bIns="45720" rtlCol="0" anchor="ctr">
            <a:normAutofit/>
          </a:bodyPr>
          <a:lstStyle/>
          <a:p>
            <a:pPr>
              <a:spcAft>
                <a:spcPts val="600"/>
              </a:spcAft>
            </a:pPr>
            <a:r>
              <a:rPr lang="en-US" b="1" i="0" kern="1200">
                <a:solidFill>
                  <a:schemeClr val="accent1"/>
                </a:solidFill>
                <a:latin typeface="+mn-lt"/>
                <a:ea typeface="+mn-ea"/>
                <a:cs typeface="+mn-cs"/>
              </a:rPr>
              <a:t>www.santasunited.fi</a:t>
            </a:r>
          </a:p>
        </p:txBody>
      </p:sp>
    </p:spTree>
    <p:extLst>
      <p:ext uri="{BB962C8B-B14F-4D97-AF65-F5344CB8AC3E}">
        <p14:creationId xmlns:p14="http://schemas.microsoft.com/office/powerpoint/2010/main" val="2818282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948E73-C237-4B41-81F3-F5746DFFD347}"/>
              </a:ext>
            </a:extLst>
          </p:cNvPr>
          <p:cNvSpPr>
            <a:spLocks noGrp="1"/>
          </p:cNvSpPr>
          <p:nvPr>
            <p:ph type="title"/>
          </p:nvPr>
        </p:nvSpPr>
        <p:spPr/>
        <p:txBody>
          <a:bodyPr/>
          <a:lstStyle/>
          <a:p>
            <a:r>
              <a:rPr lang="fi-FI" dirty="0"/>
              <a:t>Ympäristö</a:t>
            </a:r>
          </a:p>
        </p:txBody>
      </p:sp>
      <p:sp>
        <p:nvSpPr>
          <p:cNvPr id="3" name="Sisällön paikkamerkki 2">
            <a:extLst>
              <a:ext uri="{FF2B5EF4-FFF2-40B4-BE49-F238E27FC236}">
                <a16:creationId xmlns:a16="http://schemas.microsoft.com/office/drawing/2014/main" id="{E57C19C2-C0B7-41AE-80E0-0EB3D79211EE}"/>
              </a:ext>
            </a:extLst>
          </p:cNvPr>
          <p:cNvSpPr>
            <a:spLocks noGrp="1"/>
          </p:cNvSpPr>
          <p:nvPr>
            <p:ph idx="1"/>
          </p:nvPr>
        </p:nvSpPr>
        <p:spPr/>
        <p:txBody>
          <a:bodyPr>
            <a:normAutofit fontScale="85000" lnSpcReduction="20000"/>
          </a:bodyPr>
          <a:lstStyle/>
          <a:p>
            <a:pPr marL="0" indent="0">
              <a:buNone/>
            </a:pPr>
            <a:r>
              <a:rPr lang="fi-FI" dirty="0"/>
              <a:t>Taitovalmennuksen tehtävänä on luoda harjoittelun ja oppimisen mahdollistavia </a:t>
            </a:r>
            <a:r>
              <a:rPr lang="fi-FI" b="1" dirty="0"/>
              <a:t>olosuhteita ja ympäristöjä</a:t>
            </a:r>
          </a:p>
          <a:p>
            <a:pPr marL="0" indent="0">
              <a:buNone/>
            </a:pPr>
            <a:r>
              <a:rPr lang="fi-FI" dirty="0"/>
              <a:t>Tärkeimpinä tavoitteina harjoitusympäristöllä on </a:t>
            </a:r>
            <a:r>
              <a:rPr lang="fi-FI" b="1" dirty="0"/>
              <a:t>laittaa pelaajat oppimisprosessin keskiöön ja ottamaan vastuuta omasta oppimisestaan.</a:t>
            </a:r>
          </a:p>
          <a:p>
            <a:pPr marL="0" indent="0">
              <a:buNone/>
            </a:pPr>
            <a:r>
              <a:rPr lang="fi-FI" dirty="0"/>
              <a:t>Hauskuuden ja viihtyvyyden on todettu edistävän oppimista, kun taas stressi on oppimiselle haitallista, sillä stressin seurauksena aivoihin erittyvä kortisoli heikentää neuraalista muovautuvuutta. </a:t>
            </a:r>
            <a:r>
              <a:rPr lang="fi-FI" b="1" dirty="0"/>
              <a:t>Häpeän tunne ja nolatuksi tulemisen pelko ovat oppimisen suuret viholliset.</a:t>
            </a:r>
          </a:p>
          <a:p>
            <a:pPr marL="0" indent="0">
              <a:buNone/>
            </a:pPr>
            <a:r>
              <a:rPr lang="fi-FI" dirty="0"/>
              <a:t>Pelin opettamisessa harjoitteet pyritään suunnittelemaan kilpailutilanteen mukaisiksi, esimerkiksi salibandyssä erilaisiksi pienpeleiksi missä pienellä rajoitteella tai säännöllä luodaan erilaisia ratkaisumalleja urheilijoille. </a:t>
            </a:r>
            <a:endParaRPr lang="fi-FI" b="1" dirty="0"/>
          </a:p>
          <a:p>
            <a:pPr marL="0" indent="0">
              <a:buNone/>
            </a:pPr>
            <a:r>
              <a:rPr lang="fi-FI" dirty="0"/>
              <a:t>Sääntöä tai rajoitetta muuttamalla valmentaja pystyy muuttamaan oppimisympäristöä, jolloin suulliset ohjeet jäävät vähäisiksi ja urheilijalle jää keskeinen rooli selvittää ”ongelma”. </a:t>
            </a:r>
          </a:p>
          <a:p>
            <a:pPr marL="0" indent="0">
              <a:buNone/>
            </a:pPr>
            <a:r>
              <a:rPr lang="fi-FI" dirty="0"/>
              <a:t>(</a:t>
            </a:r>
            <a:r>
              <a:rPr lang="fi-FI" dirty="0" err="1"/>
              <a:t>Kalaja</a:t>
            </a:r>
            <a:r>
              <a:rPr lang="fi-FI" dirty="0"/>
              <a:t> 2016a; </a:t>
            </a:r>
            <a:r>
              <a:rPr lang="fi-FI" dirty="0" err="1"/>
              <a:t>Kalaja</a:t>
            </a:r>
            <a:r>
              <a:rPr lang="fi-FI" dirty="0"/>
              <a:t> 2016b, 241.) </a:t>
            </a:r>
          </a:p>
          <a:p>
            <a:pPr marL="0" indent="0">
              <a:buNone/>
            </a:pPr>
            <a:endParaRPr lang="fi-FI" dirty="0"/>
          </a:p>
          <a:p>
            <a:endParaRPr lang="fi-FI" dirty="0"/>
          </a:p>
        </p:txBody>
      </p:sp>
    </p:spTree>
    <p:extLst>
      <p:ext uri="{BB962C8B-B14F-4D97-AF65-F5344CB8AC3E}">
        <p14:creationId xmlns:p14="http://schemas.microsoft.com/office/powerpoint/2010/main" val="191628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3" title="Amputaatiosähly">
            <a:hlinkClick r:id="" action="ppaction://media"/>
            <a:extLst>
              <a:ext uri="{FF2B5EF4-FFF2-40B4-BE49-F238E27FC236}">
                <a16:creationId xmlns:a16="http://schemas.microsoft.com/office/drawing/2014/main" id="{18D3E61E-C512-4A7C-86D1-2867896C87DA}"/>
              </a:ext>
            </a:extLst>
          </p:cNvPr>
          <p:cNvPicPr>
            <a:picLocks noRot="1" noChangeAspect="1"/>
          </p:cNvPicPr>
          <p:nvPr>
            <a:videoFile r:link="rId1"/>
          </p:nvPr>
        </p:nvPicPr>
        <p:blipFill>
          <a:blip r:embed="rId3"/>
          <a:stretch>
            <a:fillRect/>
          </a:stretch>
        </p:blipFill>
        <p:spPr>
          <a:xfrm>
            <a:off x="657171" y="277291"/>
            <a:ext cx="10877657" cy="630341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775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4" title="Kaikki vs kaikki-pelisovellus maalipeleihin">
            <a:hlinkClick r:id="" action="ppaction://media"/>
            <a:extLst>
              <a:ext uri="{FF2B5EF4-FFF2-40B4-BE49-F238E27FC236}">
                <a16:creationId xmlns:a16="http://schemas.microsoft.com/office/drawing/2014/main" id="{BBEF38DC-920A-4F86-84D5-41194360FB0D}"/>
              </a:ext>
            </a:extLst>
          </p:cNvPr>
          <p:cNvPicPr>
            <a:picLocks noRot="1" noChangeAspect="1"/>
          </p:cNvPicPr>
          <p:nvPr>
            <a:videoFile r:link="rId1"/>
          </p:nvPr>
        </p:nvPicPr>
        <p:blipFill>
          <a:blip r:embed="rId3"/>
          <a:stretch>
            <a:fillRect/>
          </a:stretch>
        </p:blipFill>
        <p:spPr>
          <a:xfrm>
            <a:off x="376335" y="197206"/>
            <a:ext cx="11439330" cy="6463588"/>
          </a:xfrm>
          <a:prstGeom prst="rect">
            <a:avLst/>
          </a:prstGeom>
        </p:spPr>
      </p:pic>
    </p:spTree>
    <p:extLst>
      <p:ext uri="{BB962C8B-B14F-4D97-AF65-F5344CB8AC3E}">
        <p14:creationId xmlns:p14="http://schemas.microsoft.com/office/powerpoint/2010/main" val="18970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3E239521-4E27-466E-9087-5C3D9CD1C9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a:extLst>
                <a:ext uri="{FF2B5EF4-FFF2-40B4-BE49-F238E27FC236}">
                  <a16:creationId xmlns:a16="http://schemas.microsoft.com/office/drawing/2014/main" id="{F0939603-6562-4246-A9A6-CE0657B91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a:extLst>
                <a:ext uri="{FF2B5EF4-FFF2-40B4-BE49-F238E27FC236}">
                  <a16:creationId xmlns:a16="http://schemas.microsoft.com/office/drawing/2014/main" id="{4088B391-2267-4070-940E-1DFC16029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C843D276-7F19-4B7B-A3C9-E92CF9825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F8BF858F-F5FD-4A7D-A74C-4DB4D07E1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a:extLst>
                <a:ext uri="{FF2B5EF4-FFF2-40B4-BE49-F238E27FC236}">
                  <a16:creationId xmlns:a16="http://schemas.microsoft.com/office/drawing/2014/main" id="{1F6D2125-7D86-4D93-A5CB-0BCFE524B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a:extLst>
                <a:ext uri="{FF2B5EF4-FFF2-40B4-BE49-F238E27FC236}">
                  <a16:creationId xmlns:a16="http://schemas.microsoft.com/office/drawing/2014/main" id="{12A20C10-8367-4EE7-84F1-DA8FC3201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a:extLst>
                <a:ext uri="{FF2B5EF4-FFF2-40B4-BE49-F238E27FC236}">
                  <a16:creationId xmlns:a16="http://schemas.microsoft.com/office/drawing/2014/main" id="{7D2F7B40-09B0-4DD4-B504-7BE155EED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Freeform 5">
              <a:extLst>
                <a:ext uri="{FF2B5EF4-FFF2-40B4-BE49-F238E27FC236}">
                  <a16:creationId xmlns:a16="http://schemas.microsoft.com/office/drawing/2014/main" id="{0FFDC92C-6387-4BF1-9976-A0B078CE8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2D368DE5-EE93-47F4-A759-0D6F94E1F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9" name="Rectangle 28">
              <a:extLst>
                <a:ext uri="{FF2B5EF4-FFF2-40B4-BE49-F238E27FC236}">
                  <a16:creationId xmlns:a16="http://schemas.microsoft.com/office/drawing/2014/main" id="{C6AD4D91-560B-4DF8-B52B-A6BF83A6E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30" name="Freeform 5">
              <a:extLst>
                <a:ext uri="{FF2B5EF4-FFF2-40B4-BE49-F238E27FC236}">
                  <a16:creationId xmlns:a16="http://schemas.microsoft.com/office/drawing/2014/main" id="{F12BC828-FAAE-455F-91DC-7ADCAC9DA8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 name="Sisällön paikkamerkki 2">
            <a:extLst>
              <a:ext uri="{FF2B5EF4-FFF2-40B4-BE49-F238E27FC236}">
                <a16:creationId xmlns:a16="http://schemas.microsoft.com/office/drawing/2014/main" id="{20BB5491-8185-42B4-9B53-33904F2E4A96}"/>
              </a:ext>
            </a:extLst>
          </p:cNvPr>
          <p:cNvSpPr>
            <a:spLocks noGrp="1"/>
          </p:cNvSpPr>
          <p:nvPr>
            <p:ph idx="1"/>
          </p:nvPr>
        </p:nvSpPr>
        <p:spPr>
          <a:xfrm>
            <a:off x="741626" y="801687"/>
            <a:ext cx="3679081" cy="5216049"/>
          </a:xfrm>
        </p:spPr>
        <p:txBody>
          <a:bodyPr>
            <a:normAutofit fontScale="92500" lnSpcReduction="10000"/>
          </a:bodyPr>
          <a:lstStyle/>
          <a:p>
            <a:pPr marL="0" indent="0">
              <a:buNone/>
            </a:pPr>
            <a:r>
              <a:rPr lang="fi-FI" sz="2800" dirty="0">
                <a:solidFill>
                  <a:schemeClr val="bg1"/>
                </a:solidFill>
              </a:rPr>
              <a:t>”Oltiinpa videopeleistä mitä mieltä tahansa, niin pelien kehittäjät ovat kyllä oivaltaneet jotakin ihmisten koukuttamisesta pelaamaan, jotakin mistä urheilu- ja liikuntaväen ehdottomasti kannattaa ottaa mallia.”</a:t>
            </a:r>
          </a:p>
        </p:txBody>
      </p:sp>
      <p:pic>
        <p:nvPicPr>
          <p:cNvPr id="16" name="Graphic 15" descr="Sylimikro">
            <a:extLst>
              <a:ext uri="{FF2B5EF4-FFF2-40B4-BE49-F238E27FC236}">
                <a16:creationId xmlns:a16="http://schemas.microsoft.com/office/drawing/2014/main" id="{F590B4DB-9B50-4BFF-827F-40C42B2C48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65124" y="803751"/>
            <a:ext cx="5250498" cy="5250498"/>
          </a:xfrm>
          <a:prstGeom prst="rect">
            <a:avLst/>
          </a:prstGeom>
        </p:spPr>
      </p:pic>
      <p:sp>
        <p:nvSpPr>
          <p:cNvPr id="32" name="Rectangle 31">
            <a:extLst>
              <a:ext uri="{FF2B5EF4-FFF2-40B4-BE49-F238E27FC236}">
                <a16:creationId xmlns:a16="http://schemas.microsoft.com/office/drawing/2014/main" id="{BFD3DF8A-480D-4BB4-B603-B70596CFD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Kuva 3">
            <a:extLst>
              <a:ext uri="{FF2B5EF4-FFF2-40B4-BE49-F238E27FC236}">
                <a16:creationId xmlns:a16="http://schemas.microsoft.com/office/drawing/2014/main" id="{33766EE6-B13D-4222-9AA5-890135289838}"/>
              </a:ext>
            </a:extLst>
          </p:cNvPr>
          <p:cNvPicPr>
            <a:picLocks noChangeAspect="1"/>
          </p:cNvPicPr>
          <p:nvPr/>
        </p:nvPicPr>
        <p:blipFill>
          <a:blip r:embed="rId5"/>
          <a:stretch>
            <a:fillRect/>
          </a:stretch>
        </p:blipFill>
        <p:spPr>
          <a:xfrm>
            <a:off x="5256212" y="-17225"/>
            <a:ext cx="6858000" cy="6858000"/>
          </a:xfrm>
          <a:prstGeom prst="rect">
            <a:avLst/>
          </a:prstGeom>
        </p:spPr>
      </p:pic>
    </p:spTree>
    <p:extLst>
      <p:ext uri="{BB962C8B-B14F-4D97-AF65-F5344CB8AC3E}">
        <p14:creationId xmlns:p14="http://schemas.microsoft.com/office/powerpoint/2010/main" val="2921620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CD171C-536D-41D2-B3C1-D60CD496AB46}"/>
              </a:ext>
            </a:extLst>
          </p:cNvPr>
          <p:cNvSpPr>
            <a:spLocks noGrp="1"/>
          </p:cNvSpPr>
          <p:nvPr>
            <p:ph type="title"/>
          </p:nvPr>
        </p:nvSpPr>
        <p:spPr/>
        <p:txBody>
          <a:bodyPr/>
          <a:lstStyle/>
          <a:p>
            <a:r>
              <a:rPr lang="fi-FI" dirty="0"/>
              <a:t>Yhteenveto </a:t>
            </a:r>
          </a:p>
        </p:txBody>
      </p:sp>
      <p:sp>
        <p:nvSpPr>
          <p:cNvPr id="3" name="Sisällön paikkamerkki 2">
            <a:extLst>
              <a:ext uri="{FF2B5EF4-FFF2-40B4-BE49-F238E27FC236}">
                <a16:creationId xmlns:a16="http://schemas.microsoft.com/office/drawing/2014/main" id="{A3B31F31-95BE-4D8B-B715-899B5FDB238B}"/>
              </a:ext>
            </a:extLst>
          </p:cNvPr>
          <p:cNvSpPr>
            <a:spLocks noGrp="1"/>
          </p:cNvSpPr>
          <p:nvPr>
            <p:ph idx="1"/>
          </p:nvPr>
        </p:nvSpPr>
        <p:spPr/>
        <p:txBody>
          <a:bodyPr>
            <a:normAutofit lnSpcReduction="10000"/>
          </a:bodyPr>
          <a:lstStyle/>
          <a:p>
            <a:pPr>
              <a:buFont typeface="+mj-lt"/>
              <a:buAutoNum type="arabicPeriod"/>
            </a:pPr>
            <a:r>
              <a:rPr lang="fi-FI" dirty="0"/>
              <a:t>Varmista aina että taitoa harjoitellessa toteutuu kultainen kolminaisuus </a:t>
            </a:r>
            <a:r>
              <a:rPr lang="fi-FI" b="1" dirty="0"/>
              <a:t>havainnointi, päätöksenteko ja liike! </a:t>
            </a:r>
          </a:p>
          <a:p>
            <a:pPr>
              <a:buFont typeface="+mj-lt"/>
              <a:buAutoNum type="arabicPeriod"/>
            </a:pPr>
            <a:r>
              <a:rPr lang="fi-FI" dirty="0"/>
              <a:t>Taitojen oppiminen vaatii paljon harjoittelua, valmentajien tärkein tehtävä on mahdollistaa riittävä määrä harjoittelua.</a:t>
            </a:r>
          </a:p>
          <a:p>
            <a:pPr>
              <a:buFont typeface="+mj-lt"/>
              <a:buAutoNum type="arabicPeriod"/>
            </a:pPr>
            <a:r>
              <a:rPr lang="fi-FI" dirty="0"/>
              <a:t>Taitoharjoittelussa tulee olla paljon vaihtelua, </a:t>
            </a:r>
            <a:r>
              <a:rPr lang="fi-FI" dirty="0" err="1"/>
              <a:t>monotomisen</a:t>
            </a:r>
            <a:r>
              <a:rPr lang="fi-FI" dirty="0"/>
              <a:t> harjoittelun sijasta tulee harjoituksia suunnitellessa varmistaa monipuolisuus. </a:t>
            </a:r>
          </a:p>
          <a:p>
            <a:pPr>
              <a:buFont typeface="+mj-lt"/>
              <a:buAutoNum type="arabicPeriod"/>
            </a:pPr>
            <a:r>
              <a:rPr lang="fi-FI" dirty="0"/>
              <a:t>Urheilija tarvitsee palautetta suorituksesta. Valmentaja voi tukea oppimista ohjaavilla kysymyksillä ja auttaa pelaajaa havainnoimaan itse omaa suorituksesta. </a:t>
            </a:r>
            <a:r>
              <a:rPr lang="fi-FI" b="1" dirty="0"/>
              <a:t>Keskeistä on että urheilija oppii itse löytämään tarvittavan palautteen omilla aistimuksillaan. </a:t>
            </a:r>
          </a:p>
          <a:p>
            <a:pPr>
              <a:buFont typeface="+mj-lt"/>
              <a:buAutoNum type="arabicPeriod"/>
            </a:pPr>
            <a:r>
              <a:rPr lang="fi-FI" dirty="0"/>
              <a:t>Hauskuus ja harjoituksissa viihtyminen tehostaa taitojen oppimista. </a:t>
            </a:r>
          </a:p>
        </p:txBody>
      </p:sp>
    </p:spTree>
    <p:extLst>
      <p:ext uri="{BB962C8B-B14F-4D97-AF65-F5344CB8AC3E}">
        <p14:creationId xmlns:p14="http://schemas.microsoft.com/office/powerpoint/2010/main" val="107490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63B918C-605E-4767-B8B8-07EE8E5149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87A15320-BE68-4368-9AEC-EB121AA1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397429F-B09A-4755-85D6-5EF9C8EC1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E79C0060-574D-48A1-896F-3BFA9E1D9A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342DA2D2-7E39-48E7-956A-5C5702872C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008AB3D2-317E-4043-A5BE-6D078F589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BE6F4C2-B396-47DA-9B43-7CBC55B98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42099893-51D2-4FDD-A8B8-99DE6A1F9C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9B387B19-E01F-4F0A-A984-04315236E1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994735CE-14A3-4759-8BDD-55844E0DA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Rectangle 19">
              <a:extLst>
                <a:ext uri="{FF2B5EF4-FFF2-40B4-BE49-F238E27FC236}">
                  <a16:creationId xmlns:a16="http://schemas.microsoft.com/office/drawing/2014/main" id="{3CD1763A-E8CE-4920-B58C-F41A62C86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5">
              <a:extLst>
                <a:ext uri="{FF2B5EF4-FFF2-40B4-BE49-F238E27FC236}">
                  <a16:creationId xmlns:a16="http://schemas.microsoft.com/office/drawing/2014/main" id="{3C445311-D23D-4257-8441-7D9AE2DDBF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Otsikko 1">
            <a:extLst>
              <a:ext uri="{FF2B5EF4-FFF2-40B4-BE49-F238E27FC236}">
                <a16:creationId xmlns:a16="http://schemas.microsoft.com/office/drawing/2014/main" id="{90044EF2-FF26-495D-B3C4-F56B602B5D89}"/>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Palaute</a:t>
            </a:r>
            <a:br>
              <a:rPr lang="fi-FI" sz="3200" dirty="0">
                <a:solidFill>
                  <a:srgbClr val="EBEBEB"/>
                </a:solidFill>
              </a:rPr>
            </a:br>
            <a:r>
              <a:rPr lang="fi-FI" sz="3200" dirty="0">
                <a:solidFill>
                  <a:srgbClr val="EBEBEB"/>
                </a:solidFill>
              </a:rPr>
              <a:t>taitovalmennuskoulutuksesta? </a:t>
            </a:r>
            <a:br>
              <a:rPr lang="fi-FI" sz="3200" dirty="0">
                <a:solidFill>
                  <a:srgbClr val="EBEBEB"/>
                </a:solidFill>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FCE402CB-DCD7-4213-9047-5072443CED3E}"/>
              </a:ext>
            </a:extLst>
          </p:cNvPr>
          <p:cNvSpPr>
            <a:spLocks noGrp="1"/>
          </p:cNvSpPr>
          <p:nvPr>
            <p:ph idx="1"/>
          </p:nvPr>
        </p:nvSpPr>
        <p:spPr>
          <a:xfrm>
            <a:off x="5290077" y="437513"/>
            <a:ext cx="5502614" cy="5954325"/>
          </a:xfrm>
        </p:spPr>
        <p:txBody>
          <a:bodyPr anchor="ctr">
            <a:normAutofit/>
          </a:bodyPr>
          <a:lstStyle/>
          <a:p>
            <a:r>
              <a:rPr lang="fi-FI" sz="2000" dirty="0"/>
              <a:t>Oliko sisältö hyödyllistä? </a:t>
            </a:r>
          </a:p>
          <a:p>
            <a:r>
              <a:rPr lang="fi-FI" sz="2000" dirty="0"/>
              <a:t>Mitä opin? </a:t>
            </a:r>
          </a:p>
          <a:p>
            <a:r>
              <a:rPr lang="fi-FI" sz="2000" dirty="0"/>
              <a:t>Kuinka </a:t>
            </a:r>
            <a:r>
              <a:rPr lang="fi-FI" sz="2000" dirty="0" err="1"/>
              <a:t>koulututtajat</a:t>
            </a:r>
            <a:r>
              <a:rPr lang="fi-FI" sz="2000" dirty="0"/>
              <a:t> suoriutuivat?</a:t>
            </a:r>
          </a:p>
          <a:p>
            <a:r>
              <a:rPr lang="fi-FI" sz="2000" dirty="0"/>
              <a:t>Mitä olisi voinut tehdä toisin? </a:t>
            </a:r>
          </a:p>
        </p:txBody>
      </p:sp>
    </p:spTree>
    <p:extLst>
      <p:ext uri="{BB962C8B-B14F-4D97-AF65-F5344CB8AC3E}">
        <p14:creationId xmlns:p14="http://schemas.microsoft.com/office/powerpoint/2010/main" val="145287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5FA3C6-CF68-4C70-8935-2E5548FEBD2D}"/>
              </a:ext>
            </a:extLst>
          </p:cNvPr>
          <p:cNvSpPr>
            <a:spLocks noGrp="1"/>
          </p:cNvSpPr>
          <p:nvPr>
            <p:ph type="title"/>
          </p:nvPr>
        </p:nvSpPr>
        <p:spPr/>
        <p:txBody>
          <a:bodyPr/>
          <a:lstStyle/>
          <a:p>
            <a:r>
              <a:rPr lang="fi-FI" dirty="0"/>
              <a:t>LUE LISÄÄ TAITOHARJOITTELUSTA TÄÄLTÄ:</a:t>
            </a:r>
          </a:p>
        </p:txBody>
      </p:sp>
      <p:sp>
        <p:nvSpPr>
          <p:cNvPr id="3" name="Sisällön paikkamerkki 2">
            <a:extLst>
              <a:ext uri="{FF2B5EF4-FFF2-40B4-BE49-F238E27FC236}">
                <a16:creationId xmlns:a16="http://schemas.microsoft.com/office/drawing/2014/main" id="{79D57FDD-A670-4064-B0E6-2FCBD4577D7A}"/>
              </a:ext>
            </a:extLst>
          </p:cNvPr>
          <p:cNvSpPr>
            <a:spLocks noGrp="1"/>
          </p:cNvSpPr>
          <p:nvPr>
            <p:ph idx="1"/>
          </p:nvPr>
        </p:nvSpPr>
        <p:spPr/>
        <p:txBody>
          <a:bodyPr>
            <a:normAutofit fontScale="92500" lnSpcReduction="20000"/>
          </a:bodyPr>
          <a:lstStyle/>
          <a:p>
            <a:pPr marL="0" indent="0">
              <a:buNone/>
            </a:pPr>
            <a:r>
              <a:rPr lang="fi-FI" b="1" dirty="0">
                <a:solidFill>
                  <a:schemeClr val="tx1"/>
                </a:solidFill>
                <a:hlinkClick r:id="rId3">
                  <a:extLst>
                    <a:ext uri="{A12FA001-AC4F-418D-AE19-62706E023703}">
                      <ahyp:hlinkClr xmlns:ahyp="http://schemas.microsoft.com/office/drawing/2018/hyperlinkcolor" val="tx"/>
                    </a:ext>
                  </a:extLst>
                </a:hlinkClick>
              </a:rPr>
              <a:t>Hyödyllisiä linkkejä: </a:t>
            </a:r>
          </a:p>
          <a:p>
            <a:r>
              <a:rPr lang="fi-FI" b="1" dirty="0">
                <a:solidFill>
                  <a:srgbClr val="FAC96A"/>
                </a:solidFill>
                <a:hlinkClick r:id="rId3">
                  <a:extLst>
                    <a:ext uri="{A12FA001-AC4F-418D-AE19-62706E023703}">
                      <ahyp:hlinkClr xmlns:ahyp="http://schemas.microsoft.com/office/drawing/2018/hyperlinkcolor" val="tx"/>
                    </a:ext>
                  </a:extLst>
                </a:hlinkClick>
              </a:rPr>
              <a:t>http://www.valmennustaito.info/taito/teoriaosuus/</a:t>
            </a:r>
            <a:endParaRPr lang="fi-FI" b="1" dirty="0"/>
          </a:p>
          <a:p>
            <a:r>
              <a:rPr lang="fi-FI" b="1" dirty="0">
                <a:hlinkClick r:id="rId4"/>
              </a:rPr>
              <a:t>https://sporttipankki.com/</a:t>
            </a:r>
            <a:endParaRPr lang="fi-FI" b="1" dirty="0"/>
          </a:p>
          <a:p>
            <a:r>
              <a:rPr lang="fi-FI" b="1" dirty="0">
                <a:hlinkClick r:id="rId5"/>
              </a:rPr>
              <a:t>https://www.youtube.com/playlist?list=PLXUudgUn0niv5WZG9PrQEnIeoEjN2qrCO</a:t>
            </a:r>
            <a:endParaRPr lang="fi-FI" b="1" dirty="0"/>
          </a:p>
          <a:p>
            <a:r>
              <a:rPr lang="fi-FI" b="1" dirty="0">
                <a:hlinkClick r:id="rId6"/>
              </a:rPr>
              <a:t>https://salibandy.fi/fi/harrastaminen/sabamestari/</a:t>
            </a:r>
            <a:endParaRPr lang="fi-FI" b="1" dirty="0"/>
          </a:p>
          <a:p>
            <a:pPr marL="0" indent="0">
              <a:buNone/>
            </a:pPr>
            <a:r>
              <a:rPr lang="fi-FI" dirty="0"/>
              <a:t>Kirjallisuutta aiheesta: </a:t>
            </a:r>
          </a:p>
          <a:p>
            <a:pPr marL="0" indent="0">
              <a:buNone/>
            </a:pPr>
            <a:r>
              <a:rPr lang="fi-FI" dirty="0"/>
              <a:t>Liikuntataitojen oppiminen ja taitoharjoittelu. Jaakkola 2010 Jyväskylä: PS-kustannus (206 s.).</a:t>
            </a:r>
          </a:p>
          <a:p>
            <a:pPr marL="0" indent="0">
              <a:buNone/>
            </a:pPr>
            <a:r>
              <a:rPr lang="fi-FI" dirty="0"/>
              <a:t>Huippu-urheiluvalmennus, Antti </a:t>
            </a:r>
            <a:r>
              <a:rPr lang="fi-FI" dirty="0" err="1"/>
              <a:t>Mero</a:t>
            </a:r>
            <a:r>
              <a:rPr lang="fi-FI" dirty="0"/>
              <a:t>, Ari Nummela, Sami </a:t>
            </a:r>
            <a:r>
              <a:rPr lang="fi-FI" dirty="0" err="1"/>
              <a:t>Kalaja</a:t>
            </a:r>
            <a:r>
              <a:rPr lang="fi-FI" dirty="0"/>
              <a:t> ja Keijo Häkkinen 2016, VK-Kustannus (672 s.)</a:t>
            </a:r>
          </a:p>
          <a:p>
            <a:pPr marL="0" indent="0">
              <a:buNone/>
            </a:pPr>
            <a:endParaRPr lang="fi-FI" dirty="0"/>
          </a:p>
        </p:txBody>
      </p:sp>
    </p:spTree>
    <p:extLst>
      <p:ext uri="{BB962C8B-B14F-4D97-AF65-F5344CB8AC3E}">
        <p14:creationId xmlns:p14="http://schemas.microsoft.com/office/powerpoint/2010/main" val="1471282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5B19FC-CB19-4FA3-9E3D-469F7795CC22}"/>
              </a:ext>
            </a:extLst>
          </p:cNvPr>
          <p:cNvSpPr>
            <a:spLocks noGrp="1"/>
          </p:cNvSpPr>
          <p:nvPr>
            <p:ph type="title"/>
          </p:nvPr>
        </p:nvSpPr>
        <p:spPr/>
        <p:txBody>
          <a:bodyPr/>
          <a:lstStyle/>
          <a:p>
            <a:r>
              <a:rPr lang="fi-FI" dirty="0"/>
              <a:t>Lähteet</a:t>
            </a:r>
          </a:p>
        </p:txBody>
      </p:sp>
      <p:sp>
        <p:nvSpPr>
          <p:cNvPr id="3" name="Sisällön paikkamerkki 2">
            <a:extLst>
              <a:ext uri="{FF2B5EF4-FFF2-40B4-BE49-F238E27FC236}">
                <a16:creationId xmlns:a16="http://schemas.microsoft.com/office/drawing/2014/main" id="{0D9372EB-B596-45B2-B348-9A6BC4236CB9}"/>
              </a:ext>
            </a:extLst>
          </p:cNvPr>
          <p:cNvSpPr>
            <a:spLocks noGrp="1"/>
          </p:cNvSpPr>
          <p:nvPr>
            <p:ph idx="1"/>
          </p:nvPr>
        </p:nvSpPr>
        <p:spPr/>
        <p:txBody>
          <a:bodyPr>
            <a:normAutofit fontScale="85000" lnSpcReduction="10000"/>
          </a:bodyPr>
          <a:lstStyle/>
          <a:p>
            <a:pPr marL="0" indent="0">
              <a:buNone/>
            </a:pPr>
            <a:r>
              <a:rPr lang="fi-FI" dirty="0"/>
              <a:t>Liikuntataitojen oppiminen ja taitoharjoittelu. Jaakkola 2010 Jyväskylä: PS-kustannus (206 s.).</a:t>
            </a:r>
          </a:p>
          <a:p>
            <a:pPr marL="0" indent="0">
              <a:buNone/>
            </a:pPr>
            <a:r>
              <a:rPr lang="fi-FI" dirty="0"/>
              <a:t>Huippu-urheiluvalmennus, Antti </a:t>
            </a:r>
            <a:r>
              <a:rPr lang="fi-FI" dirty="0" err="1"/>
              <a:t>Mero</a:t>
            </a:r>
            <a:r>
              <a:rPr lang="fi-FI" dirty="0"/>
              <a:t>, Ari Nummela, Sami </a:t>
            </a:r>
            <a:r>
              <a:rPr lang="fi-FI" dirty="0" err="1"/>
              <a:t>Kalaja</a:t>
            </a:r>
            <a:r>
              <a:rPr lang="fi-FI" dirty="0"/>
              <a:t> ja Keijo Häkkinen 2016, VK-Kustannus (672 s.)</a:t>
            </a:r>
          </a:p>
          <a:p>
            <a:pPr marL="0" indent="0">
              <a:buNone/>
            </a:pPr>
            <a:r>
              <a:rPr lang="fi-FI" dirty="0"/>
              <a:t>Kivinen, J. 2019. Nonlineaarisen pedagogiikan perusteet liikuntataitojen opettamisessa. Liikuntatieteellinen tiedekunta, Jyväskylän yliopisto, liikuntapedagogiikan pro gradu –tutkielma</a:t>
            </a:r>
          </a:p>
          <a:p>
            <a:pPr marL="0" indent="0">
              <a:buNone/>
            </a:pPr>
            <a:r>
              <a:rPr lang="fi-FI" dirty="0"/>
              <a:t>Väliaho, K. 2018. Taitovalmennus suomalaisessa juniorijääkiekossa - Selvitys Suomen Jääkiekkoliiton taitovalmentajahankkeesta kolmelta ensimmäiseltä vuodelta. Valmennuksen koulutus, Ylempi AMK, Haaga-Helia ammattikorkeakoulu. </a:t>
            </a:r>
          </a:p>
          <a:p>
            <a:pPr marL="0" indent="0">
              <a:buNone/>
            </a:pPr>
            <a:r>
              <a:rPr lang="fi-FI" dirty="0">
                <a:hlinkClick r:id="rId2"/>
              </a:rPr>
              <a:t>http://www.valmennustaito.info/taito/teoriaosuus/</a:t>
            </a:r>
            <a:endParaRPr lang="fi-FI" dirty="0"/>
          </a:p>
          <a:p>
            <a:pPr marL="0" indent="0">
              <a:buNone/>
            </a:pPr>
            <a:r>
              <a:rPr lang="fi-FI" dirty="0">
                <a:hlinkClick r:id="rId3"/>
              </a:rPr>
              <a:t>http://www.valmennustaito.info/taito/non-lineaarisen-pedagogiikan-lyhyt-oppimaara/</a:t>
            </a:r>
            <a:endParaRPr lang="fi-FI" dirty="0"/>
          </a:p>
          <a:p>
            <a:pPr marL="0" indent="0">
              <a:buNone/>
            </a:pPr>
            <a:endParaRPr lang="fi-FI" dirty="0"/>
          </a:p>
          <a:p>
            <a:pPr marL="0" indent="0">
              <a:buNone/>
            </a:pPr>
            <a:endParaRPr lang="fi-FI" dirty="0"/>
          </a:p>
          <a:p>
            <a:pPr marL="0" indent="0">
              <a:buNone/>
            </a:pPr>
            <a:endParaRPr lang="fi-FI" dirty="0"/>
          </a:p>
        </p:txBody>
      </p:sp>
      <p:sp>
        <p:nvSpPr>
          <p:cNvPr id="4" name="Alatunnisteen paikkamerkki 3">
            <a:extLst>
              <a:ext uri="{FF2B5EF4-FFF2-40B4-BE49-F238E27FC236}">
                <a16:creationId xmlns:a16="http://schemas.microsoft.com/office/drawing/2014/main" id="{70F0ABB5-ACC0-4FD2-AD40-5BD4E17F2675}"/>
              </a:ext>
            </a:extLst>
          </p:cNvPr>
          <p:cNvSpPr>
            <a:spLocks noGrp="1"/>
          </p:cNvSpPr>
          <p:nvPr>
            <p:ph type="ftr" sz="quarter" idx="11"/>
          </p:nvPr>
        </p:nvSpPr>
        <p:spPr/>
        <p:txBody>
          <a:bodyPr/>
          <a:lstStyle/>
          <a:p>
            <a:r>
              <a:rPr lang="fi-FI"/>
              <a:t>www.santasunited.fi</a:t>
            </a:r>
          </a:p>
        </p:txBody>
      </p:sp>
    </p:spTree>
    <p:extLst>
      <p:ext uri="{BB962C8B-B14F-4D97-AF65-F5344CB8AC3E}">
        <p14:creationId xmlns:p14="http://schemas.microsoft.com/office/powerpoint/2010/main" val="4070105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i (johtoryhmä)">
  <a:themeElements>
    <a:clrScheme name="Ioni (johtoryhmä)">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i (johtoryhmä)">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i (johtoryhm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1_Ioni (johtoryhmä)">
  <a:themeElements>
    <a:clrScheme name="Ioni (johtoryhmä)">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i (johtoryhmä)">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i (johtoryhm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1288</TotalTime>
  <Words>2225</Words>
  <Application>Microsoft Office PowerPoint</Application>
  <PresentationFormat>Laajakuva</PresentationFormat>
  <Paragraphs>201</Paragraphs>
  <Slides>32</Slides>
  <Notes>12</Notes>
  <HiddenSlides>0</HiddenSlides>
  <MMClips>7</MMClips>
  <ScaleCrop>false</ScaleCrop>
  <HeadingPairs>
    <vt:vector size="6" baseType="variant">
      <vt:variant>
        <vt:lpstr>Käytetyt fontit</vt:lpstr>
      </vt:variant>
      <vt:variant>
        <vt:i4>7</vt:i4>
      </vt:variant>
      <vt:variant>
        <vt:lpstr>Teema</vt:lpstr>
      </vt:variant>
      <vt:variant>
        <vt:i4>2</vt:i4>
      </vt:variant>
      <vt:variant>
        <vt:lpstr>Dian otsikot</vt:lpstr>
      </vt:variant>
      <vt:variant>
        <vt:i4>32</vt:i4>
      </vt:variant>
    </vt:vector>
  </HeadingPairs>
  <TitlesOfParts>
    <vt:vector size="41" baseType="lpstr">
      <vt:lpstr>Arial</vt:lpstr>
      <vt:lpstr>Calibri</vt:lpstr>
      <vt:lpstr>Catamaran</vt:lpstr>
      <vt:lpstr>Century Gothic</vt:lpstr>
      <vt:lpstr>Montserrat</vt:lpstr>
      <vt:lpstr>Trebuchet MS</vt:lpstr>
      <vt:lpstr>Wingdings 3</vt:lpstr>
      <vt:lpstr>Ioni (johtoryhmä)</vt:lpstr>
      <vt:lpstr>1_Ioni (johtoryhmä)</vt:lpstr>
      <vt:lpstr>Taitovalmennus</vt:lpstr>
      <vt:lpstr>Santa´s United  Valmennuslinjan sisältö </vt:lpstr>
      <vt:lpstr> Läpivienti:   1. Mitä on taito ja  taitoharjoittelu?   2. Perusliikuntataidot,  Salibandynlajitaidot  ja siirtovaikutus    3. Taidon opettaminen  Non- lineaarinen  pedakogiikka.</vt:lpstr>
      <vt:lpstr>Taitoharjoittelu ja tavoite</vt:lpstr>
      <vt:lpstr> ”Taitojen oppiminen on yksilöllinen ja aktiivinen  prosessi, joka vaatii aikaa ja edellyttää runsaasti  tekemistä. Taitovalmennuksen tehtävänä on luoda  harjoittelun ja oppimisen mahdollistavia olosuhteita  ja ympäristöjä. Liikunta- ja urheilutaitojen  oppiminen jatkuu koko eliniän, koskaan ei ole liian  myöhäistä oppia uutta.” </vt:lpstr>
      <vt:lpstr>Perusliikuntataidot</vt:lpstr>
      <vt:lpstr>Salibandynlajitaidot</vt:lpstr>
      <vt:lpstr>Esimerkkejä</vt:lpstr>
      <vt:lpstr>Esimerkkejä</vt:lpstr>
      <vt:lpstr>Siirtovaikutus  Urheilussa on kolmea erilaista taidon siirtovaikutusta: positiivista, negatiivista ja bilateraalista.   Positiivisessa vaikutuksessa harjoiteltu asia siirtyy kilpailusuoritukseen tai toiseen taitoon. (Kuva 2.)  Negatiivinen siirtovaikutus haittaa toisen liikkeen tai taidon oppimista ja se on luonnollista oppimisen alkuvaiheessa.   (Jaakkola 2013, 168-169; Kalaja 2016a; Valmennustaito 2016.) (Kuva 1)  Bilateraalinen siirtovaikutus tarkoittaa taidon siirtymistä puolelta toiselle, esimerkiksi jalkapallossa heikomman jalan harjoittelu parantaa vahvemman jalan suoritusta.  Oppija on hahmottanut liikkeen tekemisen luonnolliselta puoleltansa ennen ”heikomman” puolensa kokeilua. Liikkeet kannattaa tehdä sekä taidon oppimisen, että lihastasapainon kannalta molemmin puolin.   (Witkowski ym. 2011, 293-296; Valmennustaito 2016.)</vt:lpstr>
      <vt:lpstr>Tehtävä</vt:lpstr>
      <vt:lpstr>Siirtovaikutuksen ilmentymät </vt:lpstr>
      <vt:lpstr>Esimerkkejä </vt:lpstr>
      <vt:lpstr>PowerPoint-esitys</vt:lpstr>
      <vt:lpstr>Fun Facts </vt:lpstr>
      <vt:lpstr>Milloin voidaan pelata oikeaa peliä? </vt:lpstr>
      <vt:lpstr>Nonlineaarinen pedagogiikka </vt:lpstr>
      <vt:lpstr>”Vain lahjattomat treenaa?!” </vt:lpstr>
      <vt:lpstr>Urheilijan oppiminen</vt:lpstr>
      <vt:lpstr>Viisi vinkkiä palautteen antoon taitoharjoituksissa</vt:lpstr>
      <vt:lpstr>VIDEO</vt:lpstr>
      <vt:lpstr>Taitojen oppimisessa virheet nähdään ystävinä, jotka mahdollistavat oppimisen</vt:lpstr>
      <vt:lpstr>Tehtävä</vt:lpstr>
      <vt:lpstr>Oikean tasoisia tehtäviä.</vt:lpstr>
      <vt:lpstr>Ympäristö</vt:lpstr>
      <vt:lpstr>PowerPoint-esitys</vt:lpstr>
      <vt:lpstr>PowerPoint-esitys</vt:lpstr>
      <vt:lpstr>PowerPoint-esitys</vt:lpstr>
      <vt:lpstr>Yhteenveto </vt:lpstr>
      <vt:lpstr>Palaute taitovalmennuskoulutuksesta?  </vt:lpstr>
      <vt:lpstr>LUE LISÄÄ TAITOHARJOITTELUSTA TÄÄLTÄ:</vt:lpstr>
      <vt:lpstr>Lähteet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Taitovalmennus</dc:title>
  <dc:creator>Putkinen Eetu - R75L17S</dc:creator>
  <cp:lastModifiedBy>Putkinen Eetu - R75L17S</cp:lastModifiedBy>
  <cp:revision>6</cp:revision>
  <dcterms:created xsi:type="dcterms:W3CDTF">2021-01-25T13:45:31Z</dcterms:created>
  <dcterms:modified xsi:type="dcterms:W3CDTF">2021-01-26T11:13:49Z</dcterms:modified>
</cp:coreProperties>
</file>