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6"/>
  </p:handoutMasterIdLst>
  <p:sldIdLst>
    <p:sldId id="256" r:id="rId2"/>
    <p:sldId id="268" r:id="rId3"/>
    <p:sldId id="303" r:id="rId4"/>
    <p:sldId id="304" r:id="rId5"/>
    <p:sldId id="309" r:id="rId6"/>
    <p:sldId id="267" r:id="rId7"/>
    <p:sldId id="269" r:id="rId8"/>
    <p:sldId id="312" r:id="rId9"/>
    <p:sldId id="311" r:id="rId10"/>
    <p:sldId id="310" r:id="rId11"/>
    <p:sldId id="318" r:id="rId12"/>
    <p:sldId id="313" r:id="rId13"/>
    <p:sldId id="319" r:id="rId14"/>
    <p:sldId id="270" r:id="rId15"/>
  </p:sldIdLst>
  <p:sldSz cx="12192000" cy="6858000"/>
  <p:notesSz cx="6888163" cy="1002188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964612DA-6BF0-4A50-B311-895EC590004F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574C50E8-9B32-4CC2-8F88-B63BC72F83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6177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777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515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111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802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56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09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08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626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86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40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5701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4522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2700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6660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44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0272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996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1.6.2020</a:t>
            </a:fld>
            <a:endParaRPr lang="fi-FI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515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svaurheilijaksi.fi/el&#228;m&#228;nrytmitesti" TargetMode="External"/><Relationship Id="rId2" Type="http://schemas.openxmlformats.org/officeDocument/2006/relationships/hyperlink" Target="https://www.kasvaurheilijaksi.fi/motivaatiotesti/testi" TargetMode="Externa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133187" y="1996225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Kausisuunnitelma 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G-juniorit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fi-FI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85363" y="4797851"/>
            <a:ext cx="9144000" cy="1655762"/>
          </a:xfrm>
        </p:spPr>
        <p:txBody>
          <a:bodyPr/>
          <a:lstStyle/>
          <a:p>
            <a:pPr algn="ctr"/>
            <a:r>
              <a:rPr lang="fi-FI" dirty="0">
                <a:latin typeface="Trebuchet MS" panose="020B0603020202020204" pitchFamily="34" charset="0"/>
              </a:rPr>
              <a:t>Tehnyt: </a:t>
            </a:r>
          </a:p>
          <a:p>
            <a:pPr algn="ctr"/>
            <a:r>
              <a:rPr lang="fi-FI" dirty="0">
                <a:latin typeface="Trebuchet MS" panose="020B0603020202020204" pitchFamily="34" charset="0"/>
              </a:rPr>
              <a:t>Eetu Putkinen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13" y="546525"/>
            <a:ext cx="3043835" cy="425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45E8891F-4CD6-4437-8C92-9707D18F4417}"/>
              </a:ext>
            </a:extLst>
          </p:cNvPr>
          <p:cNvSpPr/>
          <p:nvPr/>
        </p:nvSpPr>
        <p:spPr>
          <a:xfrm>
            <a:off x="703699" y="2310039"/>
            <a:ext cx="1518023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Naisten Edustus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E4806E92-0CE2-472E-86FD-0F0FFDE32DDE}"/>
              </a:ext>
            </a:extLst>
          </p:cNvPr>
          <p:cNvSpPr/>
          <p:nvPr/>
        </p:nvSpPr>
        <p:spPr>
          <a:xfrm>
            <a:off x="703699" y="4249964"/>
            <a:ext cx="1518023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Miesten Edustus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B26C0FCF-169F-4188-898B-51BAFF8CC860}"/>
              </a:ext>
            </a:extLst>
          </p:cNvPr>
          <p:cNvSpPr/>
          <p:nvPr/>
        </p:nvSpPr>
        <p:spPr>
          <a:xfrm>
            <a:off x="239942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A-tytöt/N2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5B709C93-4223-452B-9D8A-28D99A8C9E45}"/>
              </a:ext>
            </a:extLst>
          </p:cNvPr>
          <p:cNvSpPr/>
          <p:nvPr/>
        </p:nvSpPr>
        <p:spPr>
          <a:xfrm>
            <a:off x="23994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A-pojat/M2</a:t>
            </a: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12852E20-C0F5-4B04-8FB7-30CD45D250D8}"/>
              </a:ext>
            </a:extLst>
          </p:cNvPr>
          <p:cNvSpPr/>
          <p:nvPr/>
        </p:nvSpPr>
        <p:spPr>
          <a:xfrm>
            <a:off x="4867052" y="5417173"/>
            <a:ext cx="5867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Juniorikerhot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5647D680-1223-4B5F-B025-ACBAC1174066}"/>
              </a:ext>
            </a:extLst>
          </p:cNvPr>
          <p:cNvSpPr/>
          <p:nvPr/>
        </p:nvSpPr>
        <p:spPr>
          <a:xfrm>
            <a:off x="36376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B-pojat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85F7C4D-093E-4086-9095-55F0BFB90948}"/>
              </a:ext>
            </a:extLst>
          </p:cNvPr>
          <p:cNvSpPr/>
          <p:nvPr/>
        </p:nvSpPr>
        <p:spPr>
          <a:xfrm>
            <a:off x="48759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C-pojat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851571B-C4CB-461F-A178-9AC030CF09E4}"/>
              </a:ext>
            </a:extLst>
          </p:cNvPr>
          <p:cNvSpPr/>
          <p:nvPr/>
        </p:nvSpPr>
        <p:spPr>
          <a:xfrm>
            <a:off x="61141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D-pojat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C35FD80C-BF3A-40BB-A5E2-CDFC8816EDCB}"/>
              </a:ext>
            </a:extLst>
          </p:cNvPr>
          <p:cNvSpPr/>
          <p:nvPr/>
        </p:nvSpPr>
        <p:spPr>
          <a:xfrm>
            <a:off x="73524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E-pojat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B25B3933-D52A-4166-A73D-411740C2F21A}"/>
              </a:ext>
            </a:extLst>
          </p:cNvPr>
          <p:cNvSpPr/>
          <p:nvPr/>
        </p:nvSpPr>
        <p:spPr>
          <a:xfrm>
            <a:off x="85906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F-pojat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7864A24B-E5A7-4545-BBB5-7961B112D55F}"/>
              </a:ext>
            </a:extLst>
          </p:cNvPr>
          <p:cNvSpPr/>
          <p:nvPr/>
        </p:nvSpPr>
        <p:spPr>
          <a:xfrm>
            <a:off x="9828926" y="4249964"/>
            <a:ext cx="914400" cy="914400"/>
          </a:xfrm>
          <a:prstGeom prst="rect">
            <a:avLst/>
          </a:prstGeom>
          <a:solidFill>
            <a:schemeClr val="accent5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bg1"/>
                </a:solidFill>
              </a:rPr>
              <a:t>G-pojat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0575056A-70C6-4326-B20A-FB8AA2163B1C}"/>
              </a:ext>
            </a:extLst>
          </p:cNvPr>
          <p:cNvSpPr/>
          <p:nvPr/>
        </p:nvSpPr>
        <p:spPr>
          <a:xfrm>
            <a:off x="363767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B-tytöt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E42034DB-8BFD-4906-82C7-787B6C476181}"/>
              </a:ext>
            </a:extLst>
          </p:cNvPr>
          <p:cNvSpPr/>
          <p:nvPr/>
        </p:nvSpPr>
        <p:spPr>
          <a:xfrm>
            <a:off x="4929060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C-tytöt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9940FA29-0AD9-4F81-BC08-6DBD66836A3D}"/>
              </a:ext>
            </a:extLst>
          </p:cNvPr>
          <p:cNvSpPr/>
          <p:nvPr/>
        </p:nvSpPr>
        <p:spPr>
          <a:xfrm>
            <a:off x="613630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D-tytöt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CE66FA73-61D0-4CDF-A7C0-B5A5B5552A54}"/>
              </a:ext>
            </a:extLst>
          </p:cNvPr>
          <p:cNvSpPr/>
          <p:nvPr/>
        </p:nvSpPr>
        <p:spPr>
          <a:xfrm>
            <a:off x="7343552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E-tytöt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D03B341D-7D7A-429A-97A4-1BC92F11EFE3}"/>
              </a:ext>
            </a:extLst>
          </p:cNvPr>
          <p:cNvSpPr/>
          <p:nvPr/>
        </p:nvSpPr>
        <p:spPr>
          <a:xfrm>
            <a:off x="8550798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F-tytöt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22AB1201-5511-49A9-9593-0293ED7F2270}"/>
              </a:ext>
            </a:extLst>
          </p:cNvPr>
          <p:cNvSpPr/>
          <p:nvPr/>
        </p:nvSpPr>
        <p:spPr>
          <a:xfrm>
            <a:off x="9757958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G-tytöt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63C69A7C-EC56-4EAA-9C2E-D78834D14AC4}"/>
              </a:ext>
            </a:extLst>
          </p:cNvPr>
          <p:cNvSpPr/>
          <p:nvPr/>
        </p:nvSpPr>
        <p:spPr>
          <a:xfrm>
            <a:off x="2399426" y="5417173"/>
            <a:ext cx="2178657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Aikuiskerhot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508B9E81-47E0-4B65-A32F-071E626D2978}"/>
              </a:ext>
            </a:extLst>
          </p:cNvPr>
          <p:cNvSpPr/>
          <p:nvPr/>
        </p:nvSpPr>
        <p:spPr>
          <a:xfrm>
            <a:off x="4221130" y="3465739"/>
            <a:ext cx="4036822" cy="5314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Yläkoulu Akatemia </a:t>
            </a:r>
          </a:p>
          <a:p>
            <a:pPr algn="ctr"/>
            <a:r>
              <a:rPr lang="fi-FI" dirty="0"/>
              <a:t>(Mahdollinen)</a:t>
            </a:r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D572006E-BC5A-4276-A39C-DCD30B4B431F}"/>
              </a:ext>
            </a:extLst>
          </p:cNvPr>
          <p:cNvSpPr/>
          <p:nvPr/>
        </p:nvSpPr>
        <p:spPr>
          <a:xfrm>
            <a:off x="703699" y="3465740"/>
            <a:ext cx="3336456" cy="5314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Urheilu Akatemia 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FFF9A36B-300E-4993-A742-2638C35E5261}"/>
              </a:ext>
            </a:extLst>
          </p:cNvPr>
          <p:cNvSpPr/>
          <p:nvPr/>
        </p:nvSpPr>
        <p:spPr>
          <a:xfrm>
            <a:off x="7343552" y="1330552"/>
            <a:ext cx="3250454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Lapsuus vaihe</a:t>
            </a:r>
          </a:p>
          <a:p>
            <a:pPr algn="ctr"/>
            <a:r>
              <a:rPr lang="fi-FI" dirty="0"/>
              <a:t>(Innostava)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9847B5DD-8196-4326-B3A0-83EDB45281E8}"/>
              </a:ext>
            </a:extLst>
          </p:cNvPr>
          <p:cNvSpPr/>
          <p:nvPr/>
        </p:nvSpPr>
        <p:spPr>
          <a:xfrm>
            <a:off x="3637676" y="1330552"/>
            <a:ext cx="3390900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Nuoruusvaihe</a:t>
            </a:r>
          </a:p>
          <a:p>
            <a:pPr algn="ctr"/>
            <a:r>
              <a:rPr lang="fi-FI" dirty="0"/>
              <a:t>(Kehittävä)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3883836A-9525-4ACD-88FB-CD444EC9C338}"/>
              </a:ext>
            </a:extLst>
          </p:cNvPr>
          <p:cNvSpPr/>
          <p:nvPr/>
        </p:nvSpPr>
        <p:spPr>
          <a:xfrm>
            <a:off x="703699" y="1330552"/>
            <a:ext cx="2610127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Aikuisuus</a:t>
            </a:r>
          </a:p>
          <a:p>
            <a:pPr algn="ctr"/>
            <a:r>
              <a:rPr lang="fi-FI" dirty="0"/>
              <a:t>(Huippu)</a:t>
            </a:r>
          </a:p>
        </p:txBody>
      </p:sp>
    </p:spTree>
    <p:extLst>
      <p:ext uri="{BB962C8B-B14F-4D97-AF65-F5344CB8AC3E}">
        <p14:creationId xmlns:p14="http://schemas.microsoft.com/office/powerpoint/2010/main" val="2620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Voittava pelitapa – tavoitteet pelitilanteisiin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3695A37-CAB6-45C5-A06F-9D3C43CBC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Hyökkäystilanteet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E7E588D-2273-45CE-8A29-D4313B7CD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515" y="3212325"/>
            <a:ext cx="5607485" cy="34765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Maalinteko</a:t>
            </a:r>
          </a:p>
          <a:p>
            <a:pPr marL="0" indent="0">
              <a:buNone/>
            </a:pPr>
            <a:r>
              <a:rPr lang="fi-FI" sz="1600" i="1" dirty="0">
                <a:latin typeface="Trebuchet MS" panose="020B0603020202020204" pitchFamily="34" charset="0"/>
              </a:rPr>
              <a:t>	Laukominen maalia päin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Tilan voittaminen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Pelinopeus eteenpäin syöttämällä tai liikkumalla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3. Tilan tekeminen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Pallon hallinta syöttämällä tai kuljettamalla 	tyhjään tilaan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4. Puolustusvalmius</a:t>
            </a:r>
          </a:p>
          <a:p>
            <a:pPr marL="0" indent="0">
              <a:buNone/>
            </a:pPr>
            <a:r>
              <a:rPr lang="fi-FI" sz="1600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Puolustaminen alkaa heti pallon menetyksen jälkeen</a:t>
            </a:r>
            <a:endParaRPr lang="fi-FI" sz="1600" dirty="0">
              <a:latin typeface="Trebuchet MS" panose="020B0603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63A7E0A6-C3A2-4BB2-9E6C-93CD188DC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Puolustustilanteet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7EEC9BB-18A6-43C6-AFE4-B860758F6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212326"/>
            <a:ext cx="5491597" cy="3476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Maalinesto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Älä päästä laukomaan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Riisto omalle joukkueelle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Paineistaminen liikkumalla, mailahäirintä ja 	lähikontakti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3. Tilan voittamisen estäminen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Sijoittuminen vastustajan ja maalin väliin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4. Hyökkäysvalmius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Hyökkäys alkaa heti pallon riiston jälkeen</a:t>
            </a: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2EC91F8-1127-47FF-9654-F6EB6E10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1786738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PELITILANNEROOLIT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64088" y="2266682"/>
            <a:ext cx="10866802" cy="4591318"/>
          </a:xfrm>
        </p:spPr>
        <p:txBody>
          <a:bodyPr>
            <a:normAutofit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Pelitilannerooleissa tärkeintä, että kaikki hyökkäävät ja kaikki puolustavat</a:t>
            </a:r>
          </a:p>
          <a:p>
            <a:pPr marL="0" indent="0">
              <a:buNone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Pallollinen hyökkääjä  Pelaaja hyökkää pallon kanssa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Palloton hyökkääjä  Pallollista tukeva hyökkääjä, kun omalla joukkueella pallo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Pallollista puolustava  1-1 tilanne, puolustat pallollista vastaan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Pallotonta puolustava  Vastustajalla on pallo, mutta vartioitava pelaaja on palloton</a:t>
            </a:r>
          </a:p>
          <a:p>
            <a:pPr marL="457200" indent="-457200">
              <a:buAutoNum type="arabicPeriod"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i-FI" sz="2000" b="1" dirty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Pelaajan valmius vaihtaa roolia:</a:t>
            </a:r>
          </a:p>
          <a:p>
            <a:pPr marL="0" indent="0">
              <a:buNone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Pallonriiston jälkeen alkaa hyökkäyspeli ja pallon menetyksen jälkeen alkaa puolustuspeli</a:t>
            </a:r>
          </a:p>
          <a:p>
            <a:pPr marL="0" indent="0" algn="ctr">
              <a:buNone/>
            </a:pPr>
            <a:r>
              <a:rPr lang="fi-FI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Mitä nopeampi roolin vaihto, sitä tehokkaampaa peli on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119EA85-2BD0-4DB7-B9D8-E92033E67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922948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Voittava pelitapa – tavoitteet pelitilanteisiin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3695A37-CAB6-45C5-A06F-9D3C43CBC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2448172"/>
            <a:ext cx="4825158" cy="576262"/>
          </a:xfrm>
        </p:spPr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Hyökkäyspelaaminen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E7E588D-2273-45CE-8A29-D4313B7CD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515" y="3085855"/>
            <a:ext cx="5607485" cy="34765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Pallollinen hyökkääjä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Liiku pallon kanssa, katse ylhäällä, havainnointi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Syöttäminen liikkeestä liikkeeseen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Pelaa kohti maalia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Laukominen liikkeestä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Palloton hyökkääjä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Lähde hyökkäämään, kun oma joukkue saa pallon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Syötön vastaanotto liikkeestä, laukominen suoraan syötöstä = Peliasento, havainnointi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Pelaa kohti maalia, liiku tyhjään tilaan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63A7E0A6-C3A2-4BB2-9E6C-93CD188DC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8712" y="2448172"/>
            <a:ext cx="4825160" cy="608825"/>
          </a:xfrm>
        </p:spPr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Puolustuspelaaminen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7EEC9BB-18A6-43C6-AFE4-B860758F6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085857"/>
            <a:ext cx="5491597" cy="34765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Pallollista puolustava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Paine liikkumalla, tila pois vastustajalta, ohjaaminen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Mailahäirintä, lähikontakti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Sijoitus vastustajan ja maalin väliin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Pallotonta puolustava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Sijoitu vastustajan ja maalin väliin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Peitä syöttö vastustajalle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Havainnointi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2EC91F8-1127-47FF-9654-F6EB6E10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3071755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LAJIHARJOITUKSEN RAKENNE JA PAINOPISTEET</a:t>
            </a: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A71F7DCA-E0AE-4E80-9CC1-D7AB1284B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584" y="2181387"/>
            <a:ext cx="10740831" cy="45926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i-FI" sz="1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Prosenttia harjoitusajasta</a:t>
            </a:r>
            <a:endParaRPr lang="fi-FI" sz="105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fi-FI" sz="32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Ikäluokka					Peli			Lajitaito		Taktiikka</a:t>
            </a:r>
          </a:p>
          <a:p>
            <a:pPr marL="0" indent="0" algn="just">
              <a:buNone/>
            </a:pPr>
            <a:endParaRPr lang="fi-FI" sz="24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fi-FI" sz="2400" b="1" u="sng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G-Juniorit					50				50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F-Juniorit					50				50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E-Juniorit					50				30-40					10-20	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D-Juniorit					50				30-40					10-20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C-Juniorit					50				25						25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B-A-Juniorit					50				25						25</a:t>
            </a:r>
          </a:p>
        </p:txBody>
      </p:sp>
    </p:spTree>
    <p:extLst>
      <p:ext uri="{BB962C8B-B14F-4D97-AF65-F5344CB8AC3E}">
        <p14:creationId xmlns:p14="http://schemas.microsoft.com/office/powerpoint/2010/main" val="4178422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281C49FD-6A45-444A-B12B-711E8317D47D}"/>
              </a:ext>
            </a:extLst>
          </p:cNvPr>
          <p:cNvSpPr txBox="1">
            <a:spLocks/>
          </p:cNvSpPr>
          <p:nvPr/>
        </p:nvSpPr>
        <p:spPr bwMode="gray">
          <a:xfrm>
            <a:off x="1248260" y="83820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G-JUNIORIT  PELITILANTEET 1-0, 1-1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AFEEF36-63CD-49A8-8927-7612B0A0FDD5}"/>
              </a:ext>
            </a:extLst>
          </p:cNvPr>
          <p:cNvSpPr txBox="1">
            <a:spLocks/>
          </p:cNvSpPr>
          <p:nvPr/>
        </p:nvSpPr>
        <p:spPr>
          <a:xfrm>
            <a:off x="1269254" y="2610999"/>
            <a:ext cx="3129168" cy="576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>
                <a:latin typeface="Trebuchet MS" panose="020B0603020202020204" pitchFamily="34" charset="0"/>
              </a:rPr>
              <a:t>Hyökkäyspeli</a:t>
            </a:r>
          </a:p>
        </p:txBody>
      </p:sp>
      <p:sp>
        <p:nvSpPr>
          <p:cNvPr id="6" name="Tekstin paikkamerkki 7">
            <a:extLst>
              <a:ext uri="{FF2B5EF4-FFF2-40B4-BE49-F238E27FC236}">
                <a16:creationId xmlns:a16="http://schemas.microsoft.com/office/drawing/2014/main" id="{B41FD546-742A-4BD3-91D5-8E95A2EE633A}"/>
              </a:ext>
            </a:extLst>
          </p:cNvPr>
          <p:cNvSpPr txBox="1">
            <a:spLocks/>
          </p:cNvSpPr>
          <p:nvPr/>
        </p:nvSpPr>
        <p:spPr>
          <a:xfrm>
            <a:off x="1154954" y="3187261"/>
            <a:ext cx="3129168" cy="283979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Voita tilaa liikkumalla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Havainnointi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Tee maali, laukominen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7" name="Tekstin paikkamerkki 5">
            <a:extLst>
              <a:ext uri="{FF2B5EF4-FFF2-40B4-BE49-F238E27FC236}">
                <a16:creationId xmlns:a16="http://schemas.microsoft.com/office/drawing/2014/main" id="{D4D23E53-2A32-4754-8D31-DFA418B7CB41}"/>
              </a:ext>
            </a:extLst>
          </p:cNvPr>
          <p:cNvSpPr txBox="1">
            <a:spLocks/>
          </p:cNvSpPr>
          <p:nvPr/>
        </p:nvSpPr>
        <p:spPr>
          <a:xfrm>
            <a:off x="4512721" y="2610999"/>
            <a:ext cx="3145380" cy="5762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>
                <a:latin typeface="Trebuchet MS" panose="020B0603020202020204" pitchFamily="34" charset="0"/>
              </a:rPr>
              <a:t>Puolustuspeli</a:t>
            </a:r>
          </a:p>
        </p:txBody>
      </p:sp>
      <p:sp>
        <p:nvSpPr>
          <p:cNvPr id="8" name="Tekstin paikkamerkki 8">
            <a:extLst>
              <a:ext uri="{FF2B5EF4-FFF2-40B4-BE49-F238E27FC236}">
                <a16:creationId xmlns:a16="http://schemas.microsoft.com/office/drawing/2014/main" id="{00D8FC5E-97C3-493B-B199-8A483067EEC4}"/>
              </a:ext>
            </a:extLst>
          </p:cNvPr>
          <p:cNvSpPr txBox="1">
            <a:spLocks/>
          </p:cNvSpPr>
          <p:nvPr/>
        </p:nvSpPr>
        <p:spPr>
          <a:xfrm>
            <a:off x="4512721" y="3093955"/>
            <a:ext cx="3145380" cy="283979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Paine palloon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 riistäminen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Havainnointi</a:t>
            </a:r>
          </a:p>
          <a:p>
            <a:pPr marL="0" indent="0">
              <a:buNone/>
            </a:pPr>
            <a:endParaRPr lang="fi-FI" sz="2000" dirty="0">
              <a:latin typeface="Trebuchet MS" panose="020B0603020202020204" pitchFamily="34" charset="0"/>
            </a:endParaRPr>
          </a:p>
        </p:txBody>
      </p:sp>
      <p:sp>
        <p:nvSpPr>
          <p:cNvPr id="9" name="Tekstin paikkamerkki 6">
            <a:extLst>
              <a:ext uri="{FF2B5EF4-FFF2-40B4-BE49-F238E27FC236}">
                <a16:creationId xmlns:a16="http://schemas.microsoft.com/office/drawing/2014/main" id="{72A719E4-48F8-4F24-9538-88F8E8371FFD}"/>
              </a:ext>
            </a:extLst>
          </p:cNvPr>
          <p:cNvSpPr txBox="1">
            <a:spLocks/>
          </p:cNvSpPr>
          <p:nvPr/>
        </p:nvSpPr>
        <p:spPr>
          <a:xfrm>
            <a:off x="7765298" y="2610999"/>
            <a:ext cx="3157448" cy="57626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>
                <a:latin typeface="Trebuchet MS" panose="020B0603020202020204" pitchFamily="34" charset="0"/>
              </a:rPr>
              <a:t>Oheisharjoittelu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8D7C55CB-CCFF-46FC-AC7A-05C281940D9E}"/>
              </a:ext>
            </a:extLst>
          </p:cNvPr>
          <p:cNvSpPr txBox="1">
            <a:spLocks/>
          </p:cNvSpPr>
          <p:nvPr/>
        </p:nvSpPr>
        <p:spPr>
          <a:xfrm>
            <a:off x="7765298" y="3028641"/>
            <a:ext cx="3161029" cy="283979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Pelit, leikit, kisat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Nopeus, ketteryys, tasapaino, koordinaatio</a:t>
            </a:r>
          </a:p>
        </p:txBody>
      </p:sp>
    </p:spTree>
    <p:extLst>
      <p:ext uri="{BB962C8B-B14F-4D97-AF65-F5344CB8AC3E}">
        <p14:creationId xmlns:p14="http://schemas.microsoft.com/office/powerpoint/2010/main" val="2313971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882472C0-A98A-46B6-8DEB-2347FB9C5A46}"/>
              </a:ext>
            </a:extLst>
          </p:cNvPr>
          <p:cNvSpPr/>
          <p:nvPr/>
        </p:nvSpPr>
        <p:spPr>
          <a:xfrm>
            <a:off x="559837" y="727788"/>
            <a:ext cx="10580913" cy="82109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Kausisuunnitelma 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CC7FB549-A6F9-4E88-9D4F-753FF1BC0C58}"/>
              </a:ext>
            </a:extLst>
          </p:cNvPr>
          <p:cNvSpPr/>
          <p:nvPr/>
        </p:nvSpPr>
        <p:spPr>
          <a:xfrm>
            <a:off x="1793031" y="1842745"/>
            <a:ext cx="2239347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Jakso1</a:t>
            </a:r>
          </a:p>
          <a:p>
            <a:pPr algn="ctr"/>
            <a:r>
              <a:rPr lang="fi-FI" dirty="0" err="1"/>
              <a:t>Elo,Syys,Loka</a:t>
            </a:r>
            <a:endParaRPr lang="fi-FI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500A4B39-801A-4B29-AA2C-3653F06061D7}"/>
              </a:ext>
            </a:extLst>
          </p:cNvPr>
          <p:cNvSpPr/>
          <p:nvPr/>
        </p:nvSpPr>
        <p:spPr>
          <a:xfrm>
            <a:off x="4148231" y="1822069"/>
            <a:ext cx="2239347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 2 </a:t>
            </a:r>
          </a:p>
          <a:p>
            <a:pPr algn="ctr"/>
            <a:r>
              <a:rPr lang="fi-FI" dirty="0"/>
              <a:t>Marras, Joulu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EF2EF559-BDE4-436C-AAC8-277C4CACEB1A}"/>
              </a:ext>
            </a:extLst>
          </p:cNvPr>
          <p:cNvSpPr/>
          <p:nvPr/>
        </p:nvSpPr>
        <p:spPr>
          <a:xfrm>
            <a:off x="6517819" y="1822069"/>
            <a:ext cx="2239347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 3</a:t>
            </a:r>
          </a:p>
          <a:p>
            <a:pPr algn="ctr"/>
            <a:r>
              <a:rPr lang="fi-FI" dirty="0"/>
              <a:t>Tammi, Helmi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CEBE1583-7FDF-4F99-B0A9-3CC9F121FA9E}"/>
              </a:ext>
            </a:extLst>
          </p:cNvPr>
          <p:cNvSpPr/>
          <p:nvPr/>
        </p:nvSpPr>
        <p:spPr>
          <a:xfrm>
            <a:off x="8894404" y="1822069"/>
            <a:ext cx="2253343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 4</a:t>
            </a:r>
          </a:p>
          <a:p>
            <a:pPr algn="ctr"/>
            <a:r>
              <a:rPr lang="fi-FI" dirty="0" err="1"/>
              <a:t>Huhti</a:t>
            </a:r>
            <a:r>
              <a:rPr lang="fi-FI" dirty="0"/>
              <a:t>, Touko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7258D2A-8EFD-40AD-8DC1-04E00B31CC24}"/>
              </a:ext>
            </a:extLst>
          </p:cNvPr>
          <p:cNvSpPr/>
          <p:nvPr/>
        </p:nvSpPr>
        <p:spPr>
          <a:xfrm>
            <a:off x="709125" y="2467946"/>
            <a:ext cx="895739" cy="89573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Lajitaito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492F8AB5-024F-478B-8E7A-1650F7EAE9D1}"/>
              </a:ext>
            </a:extLst>
          </p:cNvPr>
          <p:cNvSpPr/>
          <p:nvPr/>
        </p:nvSpPr>
        <p:spPr>
          <a:xfrm>
            <a:off x="709123" y="4299369"/>
            <a:ext cx="895739" cy="89573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Fysiikka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457EC529-BD3B-47DB-923D-11C2FC7D0A1F}"/>
              </a:ext>
            </a:extLst>
          </p:cNvPr>
          <p:cNvSpPr/>
          <p:nvPr/>
        </p:nvSpPr>
        <p:spPr>
          <a:xfrm>
            <a:off x="709123" y="5234473"/>
            <a:ext cx="895739" cy="8957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 err="1"/>
              <a:t>psy</a:t>
            </a:r>
            <a:r>
              <a:rPr lang="fi-FI" sz="1200" dirty="0"/>
              <a:t>/</a:t>
            </a:r>
            <a:r>
              <a:rPr lang="fi-FI" sz="1200" dirty="0" err="1"/>
              <a:t>sos</a:t>
            </a:r>
            <a:endParaRPr lang="fi-FI" sz="1200" dirty="0"/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DA868D0B-C254-4735-8300-499EEB0A5B7B}"/>
              </a:ext>
            </a:extLst>
          </p:cNvPr>
          <p:cNvSpPr/>
          <p:nvPr/>
        </p:nvSpPr>
        <p:spPr>
          <a:xfrm>
            <a:off x="709123" y="3364266"/>
            <a:ext cx="895739" cy="89573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Peli-tilanne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322BD310-59CC-4D45-8723-D3FE232C6541}"/>
              </a:ext>
            </a:extLst>
          </p:cNvPr>
          <p:cNvSpPr/>
          <p:nvPr/>
        </p:nvSpPr>
        <p:spPr>
          <a:xfrm>
            <a:off x="1793032" y="2643284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Liikkuminen pallon kanssa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618047E5-5C1F-42DB-A309-18360FF6E6CB}"/>
              </a:ext>
            </a:extLst>
          </p:cNvPr>
          <p:cNvSpPr/>
          <p:nvPr/>
        </p:nvSpPr>
        <p:spPr>
          <a:xfrm>
            <a:off x="6592076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Hyökkäyspeli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4B117BE9-991C-4393-8693-0DAE899EF9A2}"/>
              </a:ext>
            </a:extLst>
          </p:cNvPr>
          <p:cNvSpPr/>
          <p:nvPr/>
        </p:nvSpPr>
        <p:spPr>
          <a:xfrm>
            <a:off x="4257869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Puolustuspeli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A7367A86-3F58-4DAD-AFD1-8F904017620A}"/>
              </a:ext>
            </a:extLst>
          </p:cNvPr>
          <p:cNvSpPr/>
          <p:nvPr/>
        </p:nvSpPr>
        <p:spPr>
          <a:xfrm>
            <a:off x="1811692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Hyökkäyspeli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21CC1D11-8199-4AD2-ACC6-C8ABEA9B93F8}"/>
              </a:ext>
            </a:extLst>
          </p:cNvPr>
          <p:cNvSpPr/>
          <p:nvPr/>
        </p:nvSpPr>
        <p:spPr>
          <a:xfrm>
            <a:off x="1811693" y="4443992"/>
            <a:ext cx="2239347" cy="82109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Motoriikka Koordinaatio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039A0A3B-A658-47EF-B853-B0EE62D45D61}"/>
              </a:ext>
            </a:extLst>
          </p:cNvPr>
          <p:cNvSpPr/>
          <p:nvPr/>
        </p:nvSpPr>
        <p:spPr>
          <a:xfrm>
            <a:off x="8926283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Puolustuspeli</a:t>
            </a:r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98C1C2FA-2378-4029-97D5-418DA0505EF5}"/>
              </a:ext>
            </a:extLst>
          </p:cNvPr>
          <p:cNvSpPr/>
          <p:nvPr/>
        </p:nvSpPr>
        <p:spPr>
          <a:xfrm>
            <a:off x="8901403" y="2612570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Maalinteko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1938E7EB-F848-4A53-A5F8-6B219E974938}"/>
              </a:ext>
            </a:extLst>
          </p:cNvPr>
          <p:cNvSpPr/>
          <p:nvPr/>
        </p:nvSpPr>
        <p:spPr>
          <a:xfrm>
            <a:off x="1833464" y="5379097"/>
            <a:ext cx="2239347" cy="6064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Ryhmäytyminen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A3810C88-C3C7-4E1B-B5E5-D9C84DD57CBF}"/>
              </a:ext>
            </a:extLst>
          </p:cNvPr>
          <p:cNvSpPr/>
          <p:nvPr/>
        </p:nvSpPr>
        <p:spPr>
          <a:xfrm>
            <a:off x="4165338" y="2643284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Maalinteko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EB7E6046-ED04-44CF-A791-0DED6BFB77F4}"/>
              </a:ext>
            </a:extLst>
          </p:cNvPr>
          <p:cNvSpPr/>
          <p:nvPr/>
        </p:nvSpPr>
        <p:spPr>
          <a:xfrm>
            <a:off x="6506934" y="2620880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Liikkuminen pallon kanssa </a:t>
            </a:r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03773039-9F13-409B-BC6E-77003C299476}"/>
              </a:ext>
            </a:extLst>
          </p:cNvPr>
          <p:cNvSpPr/>
          <p:nvPr/>
        </p:nvSpPr>
        <p:spPr>
          <a:xfrm>
            <a:off x="4257868" y="4443993"/>
            <a:ext cx="2239347" cy="89573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Ketteryys/</a:t>
            </a:r>
          </a:p>
          <a:p>
            <a:pPr algn="ctr"/>
            <a:r>
              <a:rPr lang="fi-FI" dirty="0"/>
              <a:t>Tasapaino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A2AF3BA8-826E-466A-A2D8-AED292E71C9C}"/>
              </a:ext>
            </a:extLst>
          </p:cNvPr>
          <p:cNvSpPr/>
          <p:nvPr/>
        </p:nvSpPr>
        <p:spPr>
          <a:xfrm>
            <a:off x="4267587" y="5379097"/>
            <a:ext cx="2239347" cy="6064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Yksilöistä joukkueeksi</a:t>
            </a:r>
          </a:p>
        </p:txBody>
      </p:sp>
      <p:sp>
        <p:nvSpPr>
          <p:cNvPr id="27" name="Suorakulmio 26">
            <a:extLst>
              <a:ext uri="{FF2B5EF4-FFF2-40B4-BE49-F238E27FC236}">
                <a16:creationId xmlns:a16="http://schemas.microsoft.com/office/drawing/2014/main" id="{C01DAB0A-FFFB-4F13-8B32-C4EE1524DC3A}"/>
              </a:ext>
            </a:extLst>
          </p:cNvPr>
          <p:cNvSpPr/>
          <p:nvPr/>
        </p:nvSpPr>
        <p:spPr>
          <a:xfrm>
            <a:off x="6592075" y="4443993"/>
            <a:ext cx="2239347" cy="82109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Koordinaatio</a:t>
            </a:r>
          </a:p>
          <a:p>
            <a:pPr algn="ctr"/>
            <a:r>
              <a:rPr lang="fi-FI" dirty="0"/>
              <a:t>Tasapaino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6A031D54-58BF-4E26-96F4-693F992A17AD}"/>
              </a:ext>
            </a:extLst>
          </p:cNvPr>
          <p:cNvSpPr/>
          <p:nvPr/>
        </p:nvSpPr>
        <p:spPr>
          <a:xfrm>
            <a:off x="6592075" y="5327535"/>
            <a:ext cx="2239347" cy="6064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Auttaminen + kannustaminen</a:t>
            </a:r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E68267FC-A19C-4E43-A983-88EDE7B65FED}"/>
              </a:ext>
            </a:extLst>
          </p:cNvPr>
          <p:cNvSpPr/>
          <p:nvPr/>
        </p:nvSpPr>
        <p:spPr>
          <a:xfrm>
            <a:off x="8999375" y="4443993"/>
            <a:ext cx="2239347" cy="79048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Ketteryys</a:t>
            </a:r>
          </a:p>
          <a:p>
            <a:pPr algn="ctr"/>
            <a:r>
              <a:rPr lang="fi-FI" dirty="0"/>
              <a:t>Motoriikka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30" name="Suorakulmio 29">
            <a:extLst>
              <a:ext uri="{FF2B5EF4-FFF2-40B4-BE49-F238E27FC236}">
                <a16:creationId xmlns:a16="http://schemas.microsoft.com/office/drawing/2014/main" id="{8D9ADA85-A2E8-4B27-8084-DDF6293B67A3}"/>
              </a:ext>
            </a:extLst>
          </p:cNvPr>
          <p:cNvSpPr/>
          <p:nvPr/>
        </p:nvSpPr>
        <p:spPr>
          <a:xfrm>
            <a:off x="8999374" y="5327534"/>
            <a:ext cx="2239347" cy="8026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Itsetuntemus </a:t>
            </a:r>
          </a:p>
          <a:p>
            <a:pPr algn="ctr"/>
            <a:r>
              <a:rPr lang="fi-FI" dirty="0"/>
              <a:t>Onnistuminen/</a:t>
            </a:r>
          </a:p>
          <a:p>
            <a:pPr algn="ctr"/>
            <a:r>
              <a:rPr lang="fi-FI" dirty="0"/>
              <a:t>epäonnistuminen</a:t>
            </a:r>
          </a:p>
        </p:txBody>
      </p:sp>
    </p:spTree>
    <p:extLst>
      <p:ext uri="{BB962C8B-B14F-4D97-AF65-F5344CB8AC3E}">
        <p14:creationId xmlns:p14="http://schemas.microsoft.com/office/powerpoint/2010/main" val="2526106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CE29A8-3190-4C55-8D09-CB011F743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Pelaajan kehittyminen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EF8CCF4-C693-44C8-9CBB-D1AB55FFF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77256"/>
            <a:ext cx="8761413" cy="34163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i-FI" sz="3800" dirty="0"/>
              <a:t>Urheilu- ja lajiosaaminen</a:t>
            </a:r>
            <a:endParaRPr lang="fi-FI" dirty="0"/>
          </a:p>
          <a:p>
            <a:r>
              <a:rPr lang="fi-FI" dirty="0"/>
              <a:t>Oppii peruslajitaidot</a:t>
            </a:r>
          </a:p>
          <a:p>
            <a:pPr lvl="1"/>
            <a:r>
              <a:rPr lang="fi-FI" dirty="0"/>
              <a:t>Kuljettaminen </a:t>
            </a:r>
          </a:p>
          <a:p>
            <a:pPr lvl="1"/>
            <a:r>
              <a:rPr lang="fi-FI" dirty="0"/>
              <a:t>Syöttäminen</a:t>
            </a:r>
          </a:p>
          <a:p>
            <a:pPr lvl="1"/>
            <a:r>
              <a:rPr lang="fi-FI" dirty="0"/>
              <a:t>Laukaiseminen  </a:t>
            </a:r>
          </a:p>
          <a:p>
            <a:pPr lvl="1"/>
            <a:r>
              <a:rPr lang="fi-FI" dirty="0"/>
              <a:t>Pallon riistäminen</a:t>
            </a:r>
          </a:p>
          <a:p>
            <a:r>
              <a:rPr lang="fi-FI" dirty="0"/>
              <a:t>Oppii liikunnallisia perustaitoja</a:t>
            </a:r>
          </a:p>
          <a:p>
            <a:pPr lvl="1"/>
            <a:r>
              <a:rPr lang="fi-FI" dirty="0"/>
              <a:t>Tasapainotaidot</a:t>
            </a:r>
          </a:p>
          <a:p>
            <a:pPr lvl="1"/>
            <a:r>
              <a:rPr lang="fi-FI" dirty="0"/>
              <a:t>Liikkumistaidot </a:t>
            </a:r>
          </a:p>
          <a:p>
            <a:pPr lvl="1"/>
            <a:r>
              <a:rPr lang="fi-FI" dirty="0"/>
              <a:t>Välineen käsittelytaidot</a:t>
            </a:r>
          </a:p>
          <a:p>
            <a:r>
              <a:rPr lang="fi-FI" dirty="0"/>
              <a:t>Salibandyn säännöt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62816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DD4EC4-EA15-4540-A408-165B1AA5C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Pelaajan kehittyminen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4C0A607-1011-4F22-ADBA-FCB97080A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2629401"/>
            <a:ext cx="3110414" cy="557860"/>
          </a:xfrm>
        </p:spPr>
        <p:txBody>
          <a:bodyPr/>
          <a:lstStyle/>
          <a:p>
            <a:r>
              <a:rPr lang="fi-FI" dirty="0"/>
              <a:t>Ihmisenä kasvu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DE90ABB-F642-47B3-B0F2-84B223B8ECC5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54954" y="3277945"/>
            <a:ext cx="3110414" cy="274911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 sisäistää pelisääntöjen merkityksen joukkueessa, kotona ja koulussa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Oppii toimimaan yhdessä joukkueen kanssa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Kannustaa ja auttaa pelikaveria harjoituksissa.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C6CABC1-66E6-4282-8083-B7748DFB3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12721" y="2629401"/>
            <a:ext cx="3126529" cy="557860"/>
          </a:xfrm>
        </p:spPr>
        <p:txBody>
          <a:bodyPr/>
          <a:lstStyle/>
          <a:p>
            <a:r>
              <a:rPr lang="fi-FI" dirty="0"/>
              <a:t>Kuulumisen tunne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56B66FA3-1ABA-4ABC-9687-124F323934BD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12721" y="3277945"/>
            <a:ext cx="3126529" cy="274911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ymmärtää kuuluvansa joukkueeseen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tunnistaa oman tärkeyden joukkueen pelaajana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Lajirakkauden syttyminen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CC400AA8-EE65-40F5-ABE8-3B696E7077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86701" y="2621902"/>
            <a:ext cx="3142083" cy="557860"/>
          </a:xfrm>
        </p:spPr>
        <p:txBody>
          <a:bodyPr/>
          <a:lstStyle/>
          <a:p>
            <a:r>
              <a:rPr lang="fi-FI" dirty="0"/>
              <a:t>Itsensä kehittämisen taidot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EC541C6F-3869-4087-B678-0024787BA0E8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886701" y="3277945"/>
            <a:ext cx="3142084" cy="27491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tunnistaa omat onnistumiset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osaa kysyä apua tarvittaessa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tunnistaa yksinkertaiset kehityskohdat omassa tekemisessään</a:t>
            </a:r>
          </a:p>
        </p:txBody>
      </p:sp>
    </p:spTree>
    <p:extLst>
      <p:ext uri="{BB962C8B-B14F-4D97-AF65-F5344CB8AC3E}">
        <p14:creationId xmlns:p14="http://schemas.microsoft.com/office/powerpoint/2010/main" val="4225392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01A6C2-B675-4266-9C0D-B757EFD05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PELAAMINEN JA PELUUTTAMINEN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64B459-4234-42EF-B38D-A7A74ECD7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fi-FI" dirty="0"/>
          </a:p>
          <a:p>
            <a:r>
              <a:rPr lang="fi-FI" dirty="0"/>
              <a:t>Jokaisen pelaajan tulee pelata jokaisessa ottelussa yhtä paljon (vaihtojen määrä), jos se vain pelaajien lukumäärän puolesta on mahdollista.</a:t>
            </a:r>
          </a:p>
          <a:p>
            <a:r>
              <a:rPr lang="fi-FI" dirty="0"/>
              <a:t>Pelijoukkueet pyritään pitämään pieninä, jotta toistoja tulisi mahdollisimman paljon.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b="1" dirty="0"/>
              <a:t>Huomioitavaa</a:t>
            </a:r>
            <a:r>
              <a:rPr lang="fi-FI" dirty="0"/>
              <a:t> </a:t>
            </a:r>
          </a:p>
          <a:p>
            <a:pPr marL="0" indent="0">
              <a:buNone/>
            </a:pPr>
            <a:r>
              <a:rPr lang="fi-FI" dirty="0"/>
              <a:t>Rangaistukset ja kurinpidolliset seikat voivat tehdä poikkeuksia tasapuoliseen peluuttamiseen. </a:t>
            </a:r>
          </a:p>
          <a:p>
            <a:pPr marL="0" indent="0">
              <a:buNone/>
            </a:pPr>
            <a:r>
              <a:rPr lang="fi-FI" dirty="0"/>
              <a:t>• Sairaita ja loukkaantuneita emme peluuta terveyden kustannuksella. </a:t>
            </a:r>
          </a:p>
          <a:p>
            <a:pPr marL="0" indent="0">
              <a:buNone/>
            </a:pPr>
            <a:r>
              <a:rPr lang="fi-FI" dirty="0"/>
              <a:t>• Muiden harrastusten tuomat harjoituspoissaolot eivät lähtökohtaisesti vaikuta peliaikaan.</a:t>
            </a:r>
          </a:p>
        </p:txBody>
      </p:sp>
    </p:spTree>
    <p:extLst>
      <p:ext uri="{BB962C8B-B14F-4D97-AF65-F5344CB8AC3E}">
        <p14:creationId xmlns:p14="http://schemas.microsoft.com/office/powerpoint/2010/main" val="414021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044051-B4A8-417C-8310-191B9244C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Testaus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B4B2C48-887F-4574-AF54-BD9BA60134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Lajitaitotesti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AD15932-DC82-4C23-B274-B143EB21207C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i-FI" dirty="0"/>
              <a:t>• Syötän, kuljetan, lauon ja otan haltuun (lajitaidot) </a:t>
            </a:r>
          </a:p>
          <a:p>
            <a:r>
              <a:rPr lang="fi-FI" dirty="0"/>
              <a:t>• Hyökkään pallollisena / pallottomana ja puolustan pallollista / pallotonta” + ”joukkue kentällä” (Peli)</a:t>
            </a:r>
          </a:p>
          <a:p>
            <a:r>
              <a:rPr lang="fi-FI" dirty="0"/>
              <a:t>• Perustiedot salibandystä ja sen pelaamisesta (tiedolliset valmiudet) </a:t>
            </a:r>
          </a:p>
          <a:p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36CBC17-3B45-4638-868F-4572A20B77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Fysiikka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C8C9D226-536C-439C-A692-641ED690D243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fi-FI" dirty="0"/>
              <a:t>• Orientaationi, kehonhallintani, tasapainoni ja rytmini” (yleistaidot) </a:t>
            </a:r>
          </a:p>
          <a:p>
            <a:r>
              <a:rPr lang="fi-FI" dirty="0"/>
              <a:t>• Vältynkö vammoilta (vammojen ennaltaehkäisy kokonaisuus) </a:t>
            </a:r>
          </a:p>
          <a:p>
            <a:r>
              <a:rPr lang="fi-FI" dirty="0"/>
              <a:t>• Ehdin ja jaksan (fyysiset ominaisuudet) </a:t>
            </a:r>
          </a:p>
          <a:p>
            <a:endParaRPr lang="fi-FI" dirty="0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E2451EA-7F66-4251-8EEF-61476A23BA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Itsensä kehittämisen taidot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1E2F6BB5-5A7D-4E91-A5AA-50FA5184FA92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fi-FI" dirty="0"/>
              <a:t>• </a:t>
            </a:r>
            <a:r>
              <a:rPr lang="fi-FI" b="1" dirty="0">
                <a:solidFill>
                  <a:schemeClr val="tx1"/>
                </a:solidFill>
              </a:rPr>
              <a:t>Motivaatiotesti</a:t>
            </a:r>
          </a:p>
          <a:p>
            <a:r>
              <a:rPr lang="fi-FI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https://www.kasvaurheilijaksi.fi/motivaatiotesti/testi</a:t>
            </a:r>
            <a:endParaRPr lang="fi-FI" dirty="0">
              <a:solidFill>
                <a:schemeClr val="tx1"/>
              </a:solidFill>
            </a:endParaRPr>
          </a:p>
          <a:p>
            <a:r>
              <a:rPr lang="fi-FI" dirty="0"/>
              <a:t>• </a:t>
            </a:r>
            <a:r>
              <a:rPr lang="fi-FI" b="1" dirty="0"/>
              <a:t>Elämänrytmitesti</a:t>
            </a:r>
          </a:p>
          <a:p>
            <a:r>
              <a:rPr lang="fi-FI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https://www.kasvaurheilijaksi.fi/elämänrytmitesti</a:t>
            </a:r>
            <a:endParaRPr lang="fi-FI" dirty="0">
              <a:solidFill>
                <a:schemeClr val="tx1"/>
              </a:solidFill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5298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DF3915-0FBB-4321-8C3C-B83165B16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Valmentaja Santa´s Unitedin junioreissa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2BD5DB0-7C38-4877-B16E-F91E1C5FA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477" y="2323580"/>
            <a:ext cx="11037046" cy="400257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i-FI" b="1" dirty="0"/>
              <a:t>Valmentajan tunnusmerkit</a:t>
            </a:r>
          </a:p>
          <a:p>
            <a:r>
              <a:rPr lang="fi-FI" b="1" dirty="0"/>
              <a:t>Tasapuolinen</a:t>
            </a:r>
            <a:r>
              <a:rPr lang="fi-FI" dirty="0"/>
              <a:t>: valmentaja ohjaa kaikkia lapsia </a:t>
            </a:r>
          </a:p>
          <a:p>
            <a:r>
              <a:rPr lang="fi-FI" b="1" dirty="0"/>
              <a:t>Positiivinen</a:t>
            </a:r>
            <a:r>
              <a:rPr lang="fi-FI" dirty="0"/>
              <a:t>: keskittyy onnistumisiin. Yhtä negatiivista kommenttia kohden tarvitaan 15 positiivista </a:t>
            </a:r>
          </a:p>
          <a:p>
            <a:r>
              <a:rPr lang="fi-FI" b="1" dirty="0"/>
              <a:t>Innostunut</a:t>
            </a:r>
            <a:r>
              <a:rPr lang="fi-FI" dirty="0"/>
              <a:t>: osallistuu toimintaan mielellään </a:t>
            </a:r>
          </a:p>
          <a:p>
            <a:r>
              <a:rPr lang="fi-FI" b="1" dirty="0"/>
              <a:t>Esimerkillinen</a:t>
            </a:r>
            <a:r>
              <a:rPr lang="fi-FI" dirty="0"/>
              <a:t>: pukeutuminen, kielenkäyttö yms.  </a:t>
            </a:r>
          </a:p>
          <a:p>
            <a:r>
              <a:rPr lang="fi-FI" b="1" dirty="0"/>
              <a:t>Avoin</a:t>
            </a:r>
            <a:r>
              <a:rPr lang="fi-FI" dirty="0"/>
              <a:t>: keskustelee kaikkien kanssa ja puhuu epäkohdista kasvotusten</a:t>
            </a:r>
          </a:p>
          <a:p>
            <a:pPr marL="0" indent="0">
              <a:buNone/>
            </a:pPr>
            <a:r>
              <a:rPr lang="fi-FI" b="1" dirty="0"/>
              <a:t>Valmentaja sitoutuu seuran ja joukkueen toimintaan </a:t>
            </a:r>
          </a:p>
          <a:p>
            <a:r>
              <a:rPr lang="fi-FI" dirty="0"/>
              <a:t>Vaalii seuran arvoja omalla toiminnalla </a:t>
            </a:r>
          </a:p>
          <a:p>
            <a:r>
              <a:rPr lang="fi-FI" dirty="0"/>
              <a:t>Sitoutuu käymään harjoituksissa </a:t>
            </a:r>
          </a:p>
          <a:p>
            <a:r>
              <a:rPr lang="fi-FI" dirty="0"/>
              <a:t>Haluaa kehittää itseään valmentajana koulutuksien kautta</a:t>
            </a:r>
          </a:p>
          <a:p>
            <a:pPr marL="0" indent="0">
              <a:buNone/>
            </a:pPr>
            <a:r>
              <a:rPr lang="fi-FI" b="1" dirty="0"/>
              <a:t>Laadukas ja yhtenäinen valmennusryhmä </a:t>
            </a:r>
            <a:r>
              <a:rPr lang="fi-FI" b="1" dirty="0">
                <a:sym typeface="Wingdings" panose="05000000000000000000" pitchFamily="2" charset="2"/>
              </a:rPr>
              <a:t></a:t>
            </a:r>
            <a:r>
              <a:rPr lang="fi-FI" b="1" dirty="0"/>
              <a:t> KEHITTÄVÄ YMPÄRISTÖ </a:t>
            </a:r>
            <a:r>
              <a:rPr lang="fi-FI" dirty="0"/>
              <a:t> </a:t>
            </a:r>
          </a:p>
          <a:p>
            <a:r>
              <a:rPr lang="fi-FI" dirty="0"/>
              <a:t>Vuorovaikutus kaikkien valmentajien välillä </a:t>
            </a:r>
          </a:p>
          <a:p>
            <a:r>
              <a:rPr lang="fi-FI" dirty="0"/>
              <a:t>Keskustelua viikoittain sekä peleistä että harjoituksista </a:t>
            </a:r>
          </a:p>
          <a:p>
            <a:r>
              <a:rPr lang="fi-FI" dirty="0"/>
              <a:t>KEHITÄ JA KEHITY!</a:t>
            </a:r>
          </a:p>
        </p:txBody>
      </p:sp>
    </p:spTree>
    <p:extLst>
      <p:ext uri="{BB962C8B-B14F-4D97-AF65-F5344CB8AC3E}">
        <p14:creationId xmlns:p14="http://schemas.microsoft.com/office/powerpoint/2010/main" val="441400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CBDC3C-F6B6-4B4B-A044-CD2581590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Valmentajuus</a:t>
            </a:r>
            <a:r>
              <a:rPr lang="fi-FI" dirty="0"/>
              <a:t> G-junioreissa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7304CED-A42F-450E-B2F9-9983265B5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/>
              <a:t>Urheiluosaaminen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47FE8E77-8600-45A4-A3F8-3BFF3B6FC834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Osaa opettaa salibandyn perustaidot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Ymmärtää salibandyn säännöt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Osaa opettaa yleisiä liikkumistaitoja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Ymmärtää ikäluokan herkkyyskaudet ja niiden harjoitettavuuden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39C9DFA8-E147-49D7-89C5-DEA43E5B82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b="1" dirty="0"/>
              <a:t>Ihmissuhdetaidot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04FE870E-4132-4E8F-8AB7-7FEFEC1A5F8B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Ymmärtää erilaisia käyttäytymismalleja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Omaa kannustavat keskustelutaidot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On tasavertainen kaikille pelaajille taustoista riippumatta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Ongelmanratkaisutaidot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Kykenee selvittämään mahdolliset erimielisyydet pelaajien välillä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A7A72578-7388-4845-A826-DB0F952366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99615" y="2265508"/>
            <a:ext cx="4392385" cy="921753"/>
          </a:xfrm>
        </p:spPr>
        <p:txBody>
          <a:bodyPr/>
          <a:lstStyle/>
          <a:p>
            <a:r>
              <a:rPr lang="fi-FI" b="1" dirty="0"/>
              <a:t>Itsensä kehittämisen taidot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EC0854CB-3A6D-4690-81F5-EA6C9AB9B676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 Suorittaa aktiivista itsearviointia omasta toiminnastaan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On valmis ottamaan vastaan palautetta omasta toiminnasta</a:t>
            </a:r>
          </a:p>
          <a:p>
            <a:pPr marL="285750" indent="-285750">
              <a:buFontTx/>
              <a:buChar char="-"/>
            </a:pPr>
            <a:r>
              <a:rPr lang="fi-FI" dirty="0"/>
              <a:t>On suorittanut vähintään 1. Tason valmentajakoulutuksen (</a:t>
            </a:r>
            <a:r>
              <a:rPr lang="fi-FI" dirty="0" err="1"/>
              <a:t>Päävamentaja</a:t>
            </a:r>
            <a:r>
              <a:rPr lang="fi-FI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766497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i (johtoryhmä)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i (johtoryhmä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7482</TotalTime>
  <Words>929</Words>
  <Application>Microsoft Office PowerPoint</Application>
  <PresentationFormat>Laajakuva</PresentationFormat>
  <Paragraphs>222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Trebuchet MS</vt:lpstr>
      <vt:lpstr>Wingdings 3</vt:lpstr>
      <vt:lpstr>Ioni (johtoryhmä)</vt:lpstr>
      <vt:lpstr>Kausisuunnitelma  G-juniorit </vt:lpstr>
      <vt:lpstr>PowerPoint-esitys</vt:lpstr>
      <vt:lpstr>Voittava pelitapa – tavoitteet pelitilanteisiin</vt:lpstr>
      <vt:lpstr>PELITILANNEROOLIT</vt:lpstr>
      <vt:lpstr>Voittava pelitapa – tavoitteet pelitilanteisiin</vt:lpstr>
      <vt:lpstr>LAJIHARJOITUKSEN RAKENNE JA PAINOPISTEET</vt:lpstr>
      <vt:lpstr>PowerPoint-esitys</vt:lpstr>
      <vt:lpstr>PowerPoint-esitys</vt:lpstr>
      <vt:lpstr>Pelaajan kehittyminen</vt:lpstr>
      <vt:lpstr>Pelaajan kehittyminen</vt:lpstr>
      <vt:lpstr>PELAAMINEN JA PELUUTTAMINEN </vt:lpstr>
      <vt:lpstr>Testaus</vt:lpstr>
      <vt:lpstr>Valmentaja Santa´s Unitedin junioreissa</vt:lpstr>
      <vt:lpstr>Valmentajuus G-junioreissa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Joukkueenjohtajien tapaaminen  18.10.2015</dc:title>
  <dc:creator>RSBTeam</dc:creator>
  <cp:lastModifiedBy>Putkinen Eetu - R75L17S</cp:lastModifiedBy>
  <cp:revision>86</cp:revision>
  <cp:lastPrinted>2015-10-16T11:46:20Z</cp:lastPrinted>
  <dcterms:created xsi:type="dcterms:W3CDTF">2015-10-16T11:09:23Z</dcterms:created>
  <dcterms:modified xsi:type="dcterms:W3CDTF">2020-06-01T05:38:59Z</dcterms:modified>
</cp:coreProperties>
</file>