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4"/>
  </p:handoutMasterIdLst>
  <p:sldIdLst>
    <p:sldId id="256" r:id="rId2"/>
    <p:sldId id="268" r:id="rId3"/>
    <p:sldId id="303" r:id="rId4"/>
    <p:sldId id="304" r:id="rId5"/>
    <p:sldId id="309" r:id="rId6"/>
    <p:sldId id="267" r:id="rId7"/>
    <p:sldId id="318" r:id="rId8"/>
    <p:sldId id="312" r:id="rId9"/>
    <p:sldId id="311" r:id="rId10"/>
    <p:sldId id="310" r:id="rId11"/>
    <p:sldId id="313" r:id="rId12"/>
    <p:sldId id="270" r:id="rId13"/>
  </p:sldIdLst>
  <p:sldSz cx="12192000" cy="6858000"/>
  <p:notesSz cx="6888163" cy="1002188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64612DA-6BF0-4A50-B311-895EC590004F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574C50E8-9B32-4CC2-8F88-B63BC72F83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17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777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15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1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02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56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8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2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6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57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52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700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660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44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027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96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DA2AE-3D41-48E7-8423-134F2EB4E658}" type="datetimeFigureOut">
              <a:rPr lang="fi-FI" smtClean="0"/>
              <a:pPr/>
              <a:t>8.4.2020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EBE500F-5629-44E3-BD29-D0C24350A5B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15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vaurheilijaksi.fi/motivaatiotesti/testi" TargetMode="External"/><Relationship Id="rId2" Type="http://schemas.openxmlformats.org/officeDocument/2006/relationships/hyperlink" Target="https://www.kasvaurheilijaksi.fi/el&#228;m&#228;nrytmitesti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133187" y="1996225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Kausisuunnitelma 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D-juniorit</a:t>
            </a:r>
            <a:b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fi-FI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363" y="4797851"/>
            <a:ext cx="9144000" cy="1655762"/>
          </a:xfrm>
        </p:spPr>
        <p:txBody>
          <a:bodyPr/>
          <a:lstStyle/>
          <a:p>
            <a:pPr algn="ctr"/>
            <a:r>
              <a:rPr lang="fi-FI" dirty="0">
                <a:latin typeface="Trebuchet MS" panose="020B0603020202020204" pitchFamily="34" charset="0"/>
              </a:rPr>
              <a:t>Tehnyt: </a:t>
            </a:r>
          </a:p>
          <a:p>
            <a:pPr algn="ctr"/>
            <a:r>
              <a:rPr lang="fi-FI" dirty="0">
                <a:latin typeface="Trebuchet MS" panose="020B0603020202020204" pitchFamily="34" charset="0"/>
              </a:rPr>
              <a:t>Eetu Putkinen &amp; Mika karusaari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3" y="546525"/>
            <a:ext cx="3043835" cy="42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5E8891F-4CD6-4437-8C92-9707D18F4417}"/>
              </a:ext>
            </a:extLst>
          </p:cNvPr>
          <p:cNvSpPr/>
          <p:nvPr/>
        </p:nvSpPr>
        <p:spPr>
          <a:xfrm>
            <a:off x="703699" y="2310039"/>
            <a:ext cx="1518023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Naisten Edustus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E4806E92-0CE2-472E-86FD-0F0FFDE32DDE}"/>
              </a:ext>
            </a:extLst>
          </p:cNvPr>
          <p:cNvSpPr/>
          <p:nvPr/>
        </p:nvSpPr>
        <p:spPr>
          <a:xfrm>
            <a:off x="703699" y="4249964"/>
            <a:ext cx="151802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Miesten Edustus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26C0FCF-169F-4188-898B-51BAFF8CC860}"/>
              </a:ext>
            </a:extLst>
          </p:cNvPr>
          <p:cNvSpPr/>
          <p:nvPr/>
        </p:nvSpPr>
        <p:spPr>
          <a:xfrm>
            <a:off x="239942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A-tytöt/N2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B709C93-4223-452B-9D8A-28D99A8C9E45}"/>
              </a:ext>
            </a:extLst>
          </p:cNvPr>
          <p:cNvSpPr/>
          <p:nvPr/>
        </p:nvSpPr>
        <p:spPr>
          <a:xfrm>
            <a:off x="2399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A-pojat/M2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2852E20-C0F5-4B04-8FB7-30CD45D250D8}"/>
              </a:ext>
            </a:extLst>
          </p:cNvPr>
          <p:cNvSpPr/>
          <p:nvPr/>
        </p:nvSpPr>
        <p:spPr>
          <a:xfrm>
            <a:off x="4867052" y="5417173"/>
            <a:ext cx="5867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Juniorikerhot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647D680-1223-4B5F-B025-ACBAC1174066}"/>
              </a:ext>
            </a:extLst>
          </p:cNvPr>
          <p:cNvSpPr/>
          <p:nvPr/>
        </p:nvSpPr>
        <p:spPr>
          <a:xfrm>
            <a:off x="3637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B-pojat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85F7C4D-093E-4086-9095-55F0BFB90948}"/>
              </a:ext>
            </a:extLst>
          </p:cNvPr>
          <p:cNvSpPr/>
          <p:nvPr/>
        </p:nvSpPr>
        <p:spPr>
          <a:xfrm>
            <a:off x="48759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C-pojat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51571B-C4CB-461F-A178-9AC030CF09E4}"/>
              </a:ext>
            </a:extLst>
          </p:cNvPr>
          <p:cNvSpPr/>
          <p:nvPr/>
        </p:nvSpPr>
        <p:spPr>
          <a:xfrm>
            <a:off x="61141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D-pojat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35FD80C-BF3A-40BB-A5E2-CDFC8816EDCB}"/>
              </a:ext>
            </a:extLst>
          </p:cNvPr>
          <p:cNvSpPr/>
          <p:nvPr/>
        </p:nvSpPr>
        <p:spPr>
          <a:xfrm>
            <a:off x="735242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E-pojat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25B3933-D52A-4166-A73D-411740C2F21A}"/>
              </a:ext>
            </a:extLst>
          </p:cNvPr>
          <p:cNvSpPr/>
          <p:nvPr/>
        </p:nvSpPr>
        <p:spPr>
          <a:xfrm>
            <a:off x="8590676" y="4249964"/>
            <a:ext cx="9144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F-pojat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864A24B-E5A7-4545-BBB5-7961B112D55F}"/>
              </a:ext>
            </a:extLst>
          </p:cNvPr>
          <p:cNvSpPr/>
          <p:nvPr/>
        </p:nvSpPr>
        <p:spPr>
          <a:xfrm>
            <a:off x="9828926" y="4249964"/>
            <a:ext cx="914400" cy="914400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G-pojat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75056A-70C6-4326-B20A-FB8AA2163B1C}"/>
              </a:ext>
            </a:extLst>
          </p:cNvPr>
          <p:cNvSpPr/>
          <p:nvPr/>
        </p:nvSpPr>
        <p:spPr>
          <a:xfrm>
            <a:off x="363767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B-tytöt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2034DB-8BFD-4906-82C7-787B6C476181}"/>
              </a:ext>
            </a:extLst>
          </p:cNvPr>
          <p:cNvSpPr/>
          <p:nvPr/>
        </p:nvSpPr>
        <p:spPr>
          <a:xfrm>
            <a:off x="4929060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C-tytöt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940FA29-0AD9-4F81-BC08-6DBD66836A3D}"/>
              </a:ext>
            </a:extLst>
          </p:cNvPr>
          <p:cNvSpPr/>
          <p:nvPr/>
        </p:nvSpPr>
        <p:spPr>
          <a:xfrm>
            <a:off x="6136306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D-tytöt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E66FA73-61D0-4CDF-A7C0-B5A5B5552A54}"/>
              </a:ext>
            </a:extLst>
          </p:cNvPr>
          <p:cNvSpPr/>
          <p:nvPr/>
        </p:nvSpPr>
        <p:spPr>
          <a:xfrm>
            <a:off x="7343552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E-tytöt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03B341D-7D7A-429A-97A4-1BC92F11EFE3}"/>
              </a:ext>
            </a:extLst>
          </p:cNvPr>
          <p:cNvSpPr/>
          <p:nvPr/>
        </p:nvSpPr>
        <p:spPr>
          <a:xfrm>
            <a:off x="855079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F-tytöt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2AB1201-5511-49A9-9593-0293ED7F2270}"/>
              </a:ext>
            </a:extLst>
          </p:cNvPr>
          <p:cNvSpPr/>
          <p:nvPr/>
        </p:nvSpPr>
        <p:spPr>
          <a:xfrm>
            <a:off x="9757958" y="2310039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G-tytöt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3C69A7C-EC56-4EAA-9C2E-D78834D14AC4}"/>
              </a:ext>
            </a:extLst>
          </p:cNvPr>
          <p:cNvSpPr/>
          <p:nvPr/>
        </p:nvSpPr>
        <p:spPr>
          <a:xfrm>
            <a:off x="2399426" y="5417173"/>
            <a:ext cx="217865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Aikuiskerhot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508B9E81-47E0-4B65-A32F-071E626D2978}"/>
              </a:ext>
            </a:extLst>
          </p:cNvPr>
          <p:cNvSpPr/>
          <p:nvPr/>
        </p:nvSpPr>
        <p:spPr>
          <a:xfrm>
            <a:off x="4221130" y="3465739"/>
            <a:ext cx="4036822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Yläkoulu Akatemia </a:t>
            </a:r>
          </a:p>
          <a:p>
            <a:pPr algn="ctr"/>
            <a:r>
              <a:rPr lang="fi-FI" dirty="0"/>
              <a:t>(Mahdollinen)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D572006E-BC5A-4276-A39C-DCD30B4B431F}"/>
              </a:ext>
            </a:extLst>
          </p:cNvPr>
          <p:cNvSpPr/>
          <p:nvPr/>
        </p:nvSpPr>
        <p:spPr>
          <a:xfrm>
            <a:off x="703699" y="3465740"/>
            <a:ext cx="3336456" cy="5314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Urheilu Akatemia 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FF9A36B-300E-4993-A742-2638C35E5261}"/>
              </a:ext>
            </a:extLst>
          </p:cNvPr>
          <p:cNvSpPr/>
          <p:nvPr/>
        </p:nvSpPr>
        <p:spPr>
          <a:xfrm>
            <a:off x="7343552" y="1330552"/>
            <a:ext cx="3250454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Lapsuus vaihe</a:t>
            </a:r>
          </a:p>
          <a:p>
            <a:pPr algn="ctr"/>
            <a:r>
              <a:rPr lang="fi-FI" dirty="0"/>
              <a:t>(Innostava)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9847B5DD-8196-4326-B3A0-83EDB45281E8}"/>
              </a:ext>
            </a:extLst>
          </p:cNvPr>
          <p:cNvSpPr/>
          <p:nvPr/>
        </p:nvSpPr>
        <p:spPr>
          <a:xfrm>
            <a:off x="3637676" y="1330552"/>
            <a:ext cx="3390900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Nuoruusvaihe</a:t>
            </a:r>
          </a:p>
          <a:p>
            <a:pPr algn="ctr"/>
            <a:r>
              <a:rPr lang="fi-FI" dirty="0"/>
              <a:t>(Kehittävä)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3883836A-9525-4ACD-88FB-CD444EC9C338}"/>
              </a:ext>
            </a:extLst>
          </p:cNvPr>
          <p:cNvSpPr/>
          <p:nvPr/>
        </p:nvSpPr>
        <p:spPr>
          <a:xfrm>
            <a:off x="703699" y="1330552"/>
            <a:ext cx="2610127" cy="7334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Aikuisuus</a:t>
            </a:r>
          </a:p>
          <a:p>
            <a:pPr algn="ctr"/>
            <a:r>
              <a:rPr lang="fi-FI" dirty="0"/>
              <a:t>(Huippu)</a:t>
            </a:r>
          </a:p>
        </p:txBody>
      </p:sp>
    </p:spTree>
    <p:extLst>
      <p:ext uri="{BB962C8B-B14F-4D97-AF65-F5344CB8AC3E}">
        <p14:creationId xmlns:p14="http://schemas.microsoft.com/office/powerpoint/2010/main" val="2620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Hyökkäystilanteet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212325"/>
            <a:ext cx="5607485" cy="347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Maalinteko</a:t>
            </a:r>
          </a:p>
          <a:p>
            <a:pPr marL="0" indent="0">
              <a:buNone/>
            </a:pPr>
            <a:r>
              <a:rPr lang="fi-FI" sz="1600" i="1" dirty="0">
                <a:latin typeface="Trebuchet MS" panose="020B0603020202020204" pitchFamily="34" charset="0"/>
              </a:rPr>
              <a:t>	Laukominen maalia päin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Tilan voittaminen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Pelinopeus eteenpäin syöttämällä tai liikkumalla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tekeminen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Pallon hallinta syöttämällä tai kuljettamalla 	tyhjään tilaan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Puolustusvalmius</a:t>
            </a:r>
          </a:p>
          <a:p>
            <a:pPr marL="0" indent="0">
              <a:buNone/>
            </a:pPr>
            <a:r>
              <a:rPr lang="fi-FI" sz="1600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Puolustaminen alkaa heti pallon menetyksen jälkeen</a:t>
            </a:r>
            <a:endParaRPr lang="fi-FI" sz="1600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Puolustustilanteet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212326"/>
            <a:ext cx="5491597" cy="347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Maalinesto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Älä päästä laukomaan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Riisto omalle joukkueelle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Paineistaminen liikkumalla, mailahäirintä ja 	lähikontakti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3. Tilan voittamisen estäminen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Sijoittuminen vastustajan ja maalin väliin</a:t>
            </a:r>
            <a:endParaRPr lang="fi-FI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4. Hyökkäysvalmius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	</a:t>
            </a:r>
            <a:r>
              <a:rPr lang="fi-FI" sz="1600" i="1" dirty="0">
                <a:latin typeface="Trebuchet MS" panose="020B0603020202020204" pitchFamily="34" charset="0"/>
              </a:rPr>
              <a:t>Hyökkäys alkaa heti pallon riiston jälkeen</a:t>
            </a: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178673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4088" y="2266682"/>
            <a:ext cx="10866802" cy="4591318"/>
          </a:xfrm>
        </p:spPr>
        <p:txBody>
          <a:bodyPr>
            <a:normAutofit/>
          </a:bodyPr>
          <a:lstStyle/>
          <a:p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Pelitilannerooleissa tärkeintä, että kaikki hyökkäävät ja kaikki puolustavat</a:t>
            </a:r>
          </a:p>
          <a:p>
            <a:pPr marL="0" indent="0">
              <a:buNone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Pallollinen hyökkääjä  Pelaaja hyökkää pallon kanssa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 hyökkääjä  Pallollista tukeva hyökkääjä, kun omalla joukkueella pallo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Pallollista puolustava  1-1 tilanne, puolustat pallollista vastaan</a:t>
            </a:r>
          </a:p>
          <a:p>
            <a:pPr marL="457200" indent="-457200">
              <a:buAutoNum type="arabicPeriod"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Pallotonta puolustava  Vastustajalla on pallo, mutta vartioitava pelaaja on palloton</a:t>
            </a:r>
          </a:p>
          <a:p>
            <a:pPr marL="457200" indent="-457200">
              <a:buAutoNum type="arabicPeriod"/>
            </a:pPr>
            <a:endParaRPr lang="fi-FI" sz="20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i-FI" sz="20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Pelaajan valmius vaihtaa roolia: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Pallonriiston jälkeen alkaa hyökkäyspeli ja pallon menetyksen jälkeen alkaa puolustuspeli</a:t>
            </a:r>
          </a:p>
          <a:p>
            <a:pPr marL="0" indent="0" algn="ctr">
              <a:buNone/>
            </a:pPr>
            <a:r>
              <a:rPr lang="fi-FI" i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Mitä nopeampi roolin vaihto, sitä tehokkaampaa peli on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19EA85-2BD0-4DB7-B9D8-E92033E6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92294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Voittava pelitapa – tavoitteet pelitilanteisiin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3695A37-CAB6-45C5-A06F-9D3C43CB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448172"/>
            <a:ext cx="4825158" cy="576262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Hyökkäyspelaaminen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7E588D-2273-45CE-8A29-D4313B7C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515" y="3085855"/>
            <a:ext cx="5607485" cy="3476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Pallollinen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Liiku pallon kanssa, katse ylhäällä,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Syöttäminen liikkeestä liikkeeseen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Laukominen liikkeestä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 hyökkääjä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Lähde hyökkäämään, kun oma joukkue saa pallon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Syötön vastaanotto liikkeestä, laukominen suoraan syötöstä = Peliasento, havainnointi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Pelaa kohti maalia, liiku tyhjään tilaan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3A7E0A6-C3A2-4BB2-9E6C-93CD188D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48172"/>
            <a:ext cx="4825160" cy="608825"/>
          </a:xfrm>
        </p:spPr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Puolustuspelaaminen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7EEC9BB-18A6-43C6-AFE4-B860758F6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085857"/>
            <a:ext cx="5491597" cy="3476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1. Pallollista puolustava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Paine liikkumalla, tila pois vastustajalta, ohjaaminen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Mailahäirintä, lähikontakti</a:t>
            </a:r>
          </a:p>
          <a:p>
            <a:pPr>
              <a:buFontTx/>
              <a:buChar char="-"/>
            </a:pPr>
            <a:r>
              <a:rPr lang="fi-FI" sz="1600" dirty="0">
                <a:latin typeface="Trebuchet MS" panose="020B0603020202020204" pitchFamily="34" charset="0"/>
              </a:rPr>
              <a:t>Sijoitus vastustajan ja maalin väliin</a:t>
            </a:r>
          </a:p>
          <a:p>
            <a:pPr marL="0" indent="0">
              <a:buNone/>
            </a:pPr>
            <a:r>
              <a:rPr lang="fi-FI" dirty="0">
                <a:latin typeface="Trebuchet MS" panose="020B0603020202020204" pitchFamily="34" charset="0"/>
              </a:rPr>
              <a:t>2. Pallotonta puolustava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Sijoitu vastustajan ja maalin väliin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Peitä syöttö vastustajalle</a:t>
            </a:r>
          </a:p>
          <a:p>
            <a:pPr>
              <a:buFontTx/>
              <a:buChar char="-"/>
            </a:pPr>
            <a:r>
              <a:rPr lang="fi-FI" sz="1600" i="1" dirty="0">
                <a:latin typeface="Trebuchet MS" panose="020B0603020202020204" pitchFamily="34" charset="0"/>
              </a:rPr>
              <a:t>Havainnointi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EC91F8-1127-47FF-9654-F6EB6E10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307175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  <a:latin typeface="Trebuchet MS" panose="020B0603020202020204" pitchFamily="34" charset="0"/>
              </a:rPr>
              <a:t>LAJIHARJOITUKSEN RAKENNE JA PAINOPISTEET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A71F7DCA-E0AE-4E80-9CC1-D7AB1284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84" y="2181387"/>
            <a:ext cx="10740831" cy="45926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sz="1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Prosenttia harjoitusajasta</a:t>
            </a:r>
            <a:endParaRPr lang="fi-FI" sz="105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32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Ikäluokka					Peli			Lajitaito		Taktiikka</a:t>
            </a:r>
          </a:p>
          <a:p>
            <a:pPr marL="0" indent="0" algn="just">
              <a:buNone/>
            </a:pPr>
            <a:endParaRPr lang="fi-FI" sz="2400" b="1" dirty="0">
              <a:solidFill>
                <a:schemeClr val="tx1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G-Juniorit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F-Juniorit					50				50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E-Juniorit					50				30-40					10-20	</a:t>
            </a:r>
          </a:p>
          <a:p>
            <a:pPr marL="0" indent="0" algn="just">
              <a:buNone/>
            </a:pPr>
            <a:r>
              <a:rPr lang="fi-FI" sz="2400" b="1" u="sng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					50				30-40					10-20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C-Juniorit					50				25						25</a:t>
            </a:r>
          </a:p>
          <a:p>
            <a:pPr marL="0" indent="0" algn="just">
              <a:buNone/>
            </a:pPr>
            <a:r>
              <a:rPr lang="fi-FI" sz="2400" b="1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B-A-Juniorit					50				25						25</a:t>
            </a:r>
          </a:p>
        </p:txBody>
      </p:sp>
    </p:spTree>
    <p:extLst>
      <p:ext uri="{BB962C8B-B14F-4D97-AF65-F5344CB8AC3E}">
        <p14:creationId xmlns:p14="http://schemas.microsoft.com/office/powerpoint/2010/main" val="417842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61110" y="947920"/>
            <a:ext cx="10583968" cy="728480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D-JUNIORIT  PELITILANTEET 2-2, 3-1, 3-2, 3-3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6D0F61-EFBB-499A-AC8E-075AA4543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Hyökkäyspeli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129E4CE-B358-45C8-B51E-2F11C148DAC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Ylivoimatilanteen muodostaminen eri alueilla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Havainnointi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Tilan voittaminen ja hyödyntäminen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Hyökkäysvauhti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Maalinteko, suoraan syötöstä laukominen, kantti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Trebuchet MS" panose="020B0603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F949034-CD22-4D9A-AE39-8A9B128E5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Puolustuspeli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754DF8A-BBFE-4FB6-8805-AA8B3BC3677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Oman pelaajan löytäminen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Pallonriisto yhteistoimintana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Roolinvaihtovalmius puolustajasta hyökkääjäksi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Trebuchet MS" panose="020B0603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C83EF90-6FF4-474A-85A0-D51CC436B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>
                <a:latin typeface="Trebuchet MS" panose="020B0603020202020204" pitchFamily="34" charset="0"/>
              </a:rPr>
              <a:t>Oheisharjoittelu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81D1AB48-A5BE-4157-A70E-FF7CB1AC250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Pelit ja kisat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Nopeus/räjähtävyys, ketteryys, tasapaino, koordinaatio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Suunnanmuutos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Trebuchet MS" panose="020B0603020202020204" pitchFamily="34" charset="0"/>
              </a:rPr>
              <a:t>Voimaharjoittelun alkeet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E1DFD9-473D-4D99-BBBE-42FEB364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www.santasunited.fi</a:t>
            </a:r>
          </a:p>
        </p:txBody>
      </p:sp>
    </p:spTree>
    <p:extLst>
      <p:ext uri="{BB962C8B-B14F-4D97-AF65-F5344CB8AC3E}">
        <p14:creationId xmlns:p14="http://schemas.microsoft.com/office/powerpoint/2010/main" val="239353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82472C0-A98A-46B6-8DEB-2347FB9C5A46}"/>
              </a:ext>
            </a:extLst>
          </p:cNvPr>
          <p:cNvSpPr/>
          <p:nvPr/>
        </p:nvSpPr>
        <p:spPr>
          <a:xfrm>
            <a:off x="559837" y="727788"/>
            <a:ext cx="10580913" cy="8210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Kausisuunnitelma 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CC7FB549-A6F9-4E88-9D4F-753FF1BC0C58}"/>
              </a:ext>
            </a:extLst>
          </p:cNvPr>
          <p:cNvSpPr/>
          <p:nvPr/>
        </p:nvSpPr>
        <p:spPr>
          <a:xfrm>
            <a:off x="1793031" y="1842745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Jakso1</a:t>
            </a:r>
          </a:p>
          <a:p>
            <a:pPr algn="ctr"/>
            <a:r>
              <a:rPr lang="fi-FI" dirty="0" err="1"/>
              <a:t>Elo,Syys,Loka</a:t>
            </a:r>
            <a:endParaRPr lang="fi-FI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00A4B39-801A-4B29-AA2C-3653F06061D7}"/>
              </a:ext>
            </a:extLst>
          </p:cNvPr>
          <p:cNvSpPr/>
          <p:nvPr/>
        </p:nvSpPr>
        <p:spPr>
          <a:xfrm>
            <a:off x="4148231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2 </a:t>
            </a:r>
          </a:p>
          <a:p>
            <a:pPr algn="ctr"/>
            <a:r>
              <a:rPr lang="fi-FI" dirty="0"/>
              <a:t>Marras, Joulu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F2EF559-BDE4-436C-AAC8-277C4CACEB1A}"/>
              </a:ext>
            </a:extLst>
          </p:cNvPr>
          <p:cNvSpPr/>
          <p:nvPr/>
        </p:nvSpPr>
        <p:spPr>
          <a:xfrm>
            <a:off x="6517819" y="1822069"/>
            <a:ext cx="2239347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3</a:t>
            </a:r>
          </a:p>
          <a:p>
            <a:pPr algn="ctr"/>
            <a:r>
              <a:rPr lang="fi-FI" dirty="0"/>
              <a:t>Tammi, Helmi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EBE1583-7FDF-4F99-B0A9-3CC9F121FA9E}"/>
              </a:ext>
            </a:extLst>
          </p:cNvPr>
          <p:cNvSpPr/>
          <p:nvPr/>
        </p:nvSpPr>
        <p:spPr>
          <a:xfrm>
            <a:off x="8894404" y="1822069"/>
            <a:ext cx="2253343" cy="606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Jakso 4</a:t>
            </a:r>
          </a:p>
          <a:p>
            <a:pPr algn="ctr"/>
            <a:r>
              <a:rPr lang="fi-FI" dirty="0" err="1"/>
              <a:t>Huhti</a:t>
            </a:r>
            <a:r>
              <a:rPr lang="fi-FI" dirty="0"/>
              <a:t>, Touko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7258D2A-8EFD-40AD-8DC1-04E00B31CC24}"/>
              </a:ext>
            </a:extLst>
          </p:cNvPr>
          <p:cNvSpPr/>
          <p:nvPr/>
        </p:nvSpPr>
        <p:spPr>
          <a:xfrm>
            <a:off x="709125" y="2467946"/>
            <a:ext cx="895739" cy="8957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Lajitaito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92F8AB5-024F-478B-8E7A-1650F7EAE9D1}"/>
              </a:ext>
            </a:extLst>
          </p:cNvPr>
          <p:cNvSpPr/>
          <p:nvPr/>
        </p:nvSpPr>
        <p:spPr>
          <a:xfrm>
            <a:off x="709123" y="4299369"/>
            <a:ext cx="895739" cy="89573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Fysiikka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57EC529-BD3B-47DB-923D-11C2FC7D0A1F}"/>
              </a:ext>
            </a:extLst>
          </p:cNvPr>
          <p:cNvSpPr/>
          <p:nvPr/>
        </p:nvSpPr>
        <p:spPr>
          <a:xfrm>
            <a:off x="709123" y="5234473"/>
            <a:ext cx="895739" cy="8957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err="1"/>
              <a:t>psy</a:t>
            </a:r>
            <a:r>
              <a:rPr lang="fi-FI" sz="1200" dirty="0"/>
              <a:t>/</a:t>
            </a:r>
            <a:r>
              <a:rPr lang="fi-FI" sz="1200" dirty="0" err="1"/>
              <a:t>sos</a:t>
            </a:r>
            <a:endParaRPr lang="fi-FI" sz="1200" dirty="0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A868D0B-C254-4735-8300-499EEB0A5B7B}"/>
              </a:ext>
            </a:extLst>
          </p:cNvPr>
          <p:cNvSpPr/>
          <p:nvPr/>
        </p:nvSpPr>
        <p:spPr>
          <a:xfrm>
            <a:off x="709123" y="3364266"/>
            <a:ext cx="895739" cy="8957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Peli-tilanne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322BD310-59CC-4D45-8723-D3FE232C6541}"/>
              </a:ext>
            </a:extLst>
          </p:cNvPr>
          <p:cNvSpPr/>
          <p:nvPr/>
        </p:nvSpPr>
        <p:spPr>
          <a:xfrm>
            <a:off x="1793032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18047E5-5C1F-42DB-A309-18360FF6E6CB}"/>
              </a:ext>
            </a:extLst>
          </p:cNvPr>
          <p:cNvSpPr/>
          <p:nvPr/>
        </p:nvSpPr>
        <p:spPr>
          <a:xfrm>
            <a:off x="6592076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4B117BE9-991C-4393-8693-0DAE899EF9A2}"/>
              </a:ext>
            </a:extLst>
          </p:cNvPr>
          <p:cNvSpPr/>
          <p:nvPr/>
        </p:nvSpPr>
        <p:spPr>
          <a:xfrm>
            <a:off x="4257869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7367A86-3F58-4DAD-AFD1-8F904017620A}"/>
              </a:ext>
            </a:extLst>
          </p:cNvPr>
          <p:cNvSpPr/>
          <p:nvPr/>
        </p:nvSpPr>
        <p:spPr>
          <a:xfrm>
            <a:off x="1811692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Hyökkäyspeli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21CC1D11-8199-4AD2-ACC6-C8ABEA9B93F8}"/>
              </a:ext>
            </a:extLst>
          </p:cNvPr>
          <p:cNvSpPr/>
          <p:nvPr/>
        </p:nvSpPr>
        <p:spPr>
          <a:xfrm>
            <a:off x="1811693" y="4443992"/>
            <a:ext cx="2239347" cy="82109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Motoriikka Koordinaatio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039A0A3B-A658-47EF-B853-B0EE62D45D61}"/>
              </a:ext>
            </a:extLst>
          </p:cNvPr>
          <p:cNvSpPr/>
          <p:nvPr/>
        </p:nvSpPr>
        <p:spPr>
          <a:xfrm>
            <a:off x="8926283" y="3504422"/>
            <a:ext cx="2239347" cy="60649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Puolustuspeli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98C1C2FA-2378-4029-97D5-418DA0505EF5}"/>
              </a:ext>
            </a:extLst>
          </p:cNvPr>
          <p:cNvSpPr/>
          <p:nvPr/>
        </p:nvSpPr>
        <p:spPr>
          <a:xfrm>
            <a:off x="8901403" y="261257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1938E7EB-F848-4A53-A5F8-6B219E974938}"/>
              </a:ext>
            </a:extLst>
          </p:cNvPr>
          <p:cNvSpPr/>
          <p:nvPr/>
        </p:nvSpPr>
        <p:spPr>
          <a:xfrm>
            <a:off x="1833464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Ryhmäytyminen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A3810C88-C3C7-4E1B-B5E5-D9C84DD57CBF}"/>
              </a:ext>
            </a:extLst>
          </p:cNvPr>
          <p:cNvSpPr/>
          <p:nvPr/>
        </p:nvSpPr>
        <p:spPr>
          <a:xfrm>
            <a:off x="4165338" y="2643284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Maalinteko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B7E6046-ED04-44CF-A791-0DED6BFB77F4}"/>
              </a:ext>
            </a:extLst>
          </p:cNvPr>
          <p:cNvSpPr/>
          <p:nvPr/>
        </p:nvSpPr>
        <p:spPr>
          <a:xfrm>
            <a:off x="6506934" y="2620880"/>
            <a:ext cx="2239347" cy="6064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Liikkuminen pallon kanssa 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03773039-9F13-409B-BC6E-77003C299476}"/>
              </a:ext>
            </a:extLst>
          </p:cNvPr>
          <p:cNvSpPr/>
          <p:nvPr/>
        </p:nvSpPr>
        <p:spPr>
          <a:xfrm>
            <a:off x="4257868" y="4443993"/>
            <a:ext cx="2239347" cy="8957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Ketteryys/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2AF3BA8-826E-466A-A2D8-AED292E71C9C}"/>
              </a:ext>
            </a:extLst>
          </p:cNvPr>
          <p:cNvSpPr/>
          <p:nvPr/>
        </p:nvSpPr>
        <p:spPr>
          <a:xfrm>
            <a:off x="4267587" y="5379097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Yksilöistä joukkueeksi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C01DAB0A-FFFB-4F13-8B32-C4EE1524DC3A}"/>
              </a:ext>
            </a:extLst>
          </p:cNvPr>
          <p:cNvSpPr/>
          <p:nvPr/>
        </p:nvSpPr>
        <p:spPr>
          <a:xfrm>
            <a:off x="6592075" y="4443993"/>
            <a:ext cx="2239347" cy="82109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Koordinaatio</a:t>
            </a:r>
          </a:p>
          <a:p>
            <a:pPr algn="ctr"/>
            <a:r>
              <a:rPr lang="fi-FI" dirty="0"/>
              <a:t>Tasapaino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6A031D54-58BF-4E26-96F4-693F992A17AD}"/>
              </a:ext>
            </a:extLst>
          </p:cNvPr>
          <p:cNvSpPr/>
          <p:nvPr/>
        </p:nvSpPr>
        <p:spPr>
          <a:xfrm>
            <a:off x="6592075" y="5327535"/>
            <a:ext cx="2239347" cy="6064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Auttaminen + kannustaminen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68267FC-A19C-4E43-A983-88EDE7B65FED}"/>
              </a:ext>
            </a:extLst>
          </p:cNvPr>
          <p:cNvSpPr/>
          <p:nvPr/>
        </p:nvSpPr>
        <p:spPr>
          <a:xfrm>
            <a:off x="8999375" y="4443993"/>
            <a:ext cx="2239347" cy="79048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Ketteryys</a:t>
            </a:r>
          </a:p>
          <a:p>
            <a:pPr algn="ctr"/>
            <a:r>
              <a:rPr lang="fi-FI" dirty="0"/>
              <a:t>Motoriikka</a:t>
            </a:r>
          </a:p>
          <a:p>
            <a:pPr algn="ctr"/>
            <a:r>
              <a:rPr lang="fi-FI" dirty="0"/>
              <a:t>Liikkuvuus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8D9ADA85-A2E8-4B27-8084-DDF6293B67A3}"/>
              </a:ext>
            </a:extLst>
          </p:cNvPr>
          <p:cNvSpPr/>
          <p:nvPr/>
        </p:nvSpPr>
        <p:spPr>
          <a:xfrm>
            <a:off x="8999374" y="5327534"/>
            <a:ext cx="2239347" cy="8026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Itsetuntemus </a:t>
            </a:r>
          </a:p>
          <a:p>
            <a:pPr algn="ctr"/>
            <a:r>
              <a:rPr lang="fi-FI" dirty="0"/>
              <a:t>Onnistuminen/</a:t>
            </a:r>
          </a:p>
          <a:p>
            <a:pPr algn="ctr"/>
            <a:r>
              <a:rPr lang="fi-FI" dirty="0"/>
              <a:t>epäonnistuminen</a:t>
            </a:r>
          </a:p>
        </p:txBody>
      </p:sp>
    </p:spTree>
    <p:extLst>
      <p:ext uri="{BB962C8B-B14F-4D97-AF65-F5344CB8AC3E}">
        <p14:creationId xmlns:p14="http://schemas.microsoft.com/office/powerpoint/2010/main" val="252610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E29A8-3190-4C55-8D09-CB011F743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F8CCF4-C693-44C8-9CBB-D1AB55FFF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Urheilu- ja lajiosaaminen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r>
              <a:rPr lang="fi-FI" dirty="0"/>
              <a:t>Oppii</a:t>
            </a:r>
          </a:p>
          <a:p>
            <a:r>
              <a:rPr lang="fi-FI" dirty="0"/>
              <a:t> Oppii</a:t>
            </a:r>
          </a:p>
        </p:txBody>
      </p:sp>
    </p:spTree>
    <p:extLst>
      <p:ext uri="{BB962C8B-B14F-4D97-AF65-F5344CB8AC3E}">
        <p14:creationId xmlns:p14="http://schemas.microsoft.com/office/powerpoint/2010/main" val="1262816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DD4EC4-EA15-4540-A408-165B1AA5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Pelaajan kehittyminen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4C0A607-1011-4F22-ADBA-FCB97080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629401"/>
            <a:ext cx="3110414" cy="557860"/>
          </a:xfrm>
        </p:spPr>
        <p:txBody>
          <a:bodyPr/>
          <a:lstStyle/>
          <a:p>
            <a:r>
              <a:rPr lang="fi-FI" dirty="0"/>
              <a:t>Ihmisenä kasvu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DE90ABB-F642-47B3-B0F2-84B223B8ECC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4" y="3277945"/>
            <a:ext cx="3110414" cy="27491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 sisäistää pelisääntöjen merkityksen joukkueessa, kotona ja koulussa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Oppii toimimaan yhdessä joukkueen kanssa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Kannustaa ja auttaa pelikaveria harjoituksissa.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6CABC1-66E6-4282-8083-B7748DFB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629401"/>
            <a:ext cx="3126529" cy="557860"/>
          </a:xfrm>
        </p:spPr>
        <p:txBody>
          <a:bodyPr/>
          <a:lstStyle/>
          <a:p>
            <a:r>
              <a:rPr lang="fi-FI" dirty="0"/>
              <a:t>Kuulumisen tunne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6B66FA3-1ABA-4ABC-9687-124F323934B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277945"/>
            <a:ext cx="3126529" cy="27491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ymmärtää kuuluvansa joukkueeseen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oman tärkeyden joukkueen pelaajana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Lajirakkauden syttyminen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C400AA8-EE65-40F5-ABE8-3B696E707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6701" y="2621902"/>
            <a:ext cx="3142083" cy="557860"/>
          </a:xfrm>
        </p:spPr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C541C6F-3869-4087-B678-0024787BA0E8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6701" y="3277945"/>
            <a:ext cx="3142084" cy="27491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omat onnistumiset ja epäonnistumiset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uskaltaa kysyä apua tarvittaessa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Pelaaja tunnistaa yksinkertaiset kehityskohdat omassa tekemisessään</a:t>
            </a:r>
          </a:p>
        </p:txBody>
      </p:sp>
    </p:spTree>
    <p:extLst>
      <p:ext uri="{BB962C8B-B14F-4D97-AF65-F5344CB8AC3E}">
        <p14:creationId xmlns:p14="http://schemas.microsoft.com/office/powerpoint/2010/main" val="422539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44051-B4A8-417C-8310-191B9244C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Testaus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4B2C48-887F-4574-AF54-BD9BA6013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Lajitaitotesti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AD15932-DC82-4C23-B274-B143EB21207C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36CBC17-3B45-4638-868F-4572A20B7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Fysiikka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8C9D226-536C-439C-A692-641ED690D243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E2451EA-7F66-4251-8EEF-61476A23B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Itsensä kehittämisen taidot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E2F6BB5-5A7D-4E91-A5AA-50FA5184FA92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fi-FI" b="1" dirty="0">
                <a:solidFill>
                  <a:schemeClr val="tx1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Elämänrytmitesti</a:t>
            </a:r>
          </a:p>
          <a:p>
            <a:r>
              <a:rPr lang="fi-FI" dirty="0">
                <a:solidFill>
                  <a:srgbClr val="FAC96A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https://www.kasvaurheilijaksi.fi/elämänrytmitesti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Motivaatiotesti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hlinkClick r:id="rId3"/>
              </a:rPr>
              <a:t>https://www.kasvaurheilijaksi.fi/motivaatiotesti/testi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529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BDC3C-F6B6-4B4B-A044-CD258159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Valmentajuus</a:t>
            </a:r>
            <a:r>
              <a:rPr lang="fi-FI" dirty="0"/>
              <a:t> D-junioreissa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7304CED-A42F-450E-B2F9-9983265B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Urheiluosaaminen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47FE8E77-8600-45A4-A3F8-3BFF3B6FC834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salibandyn perustaidot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salibandyn säännöt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Osaa opettaa yleisiä liikkumistaitoja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ikäluokan herkkyyskaudet ja niiden harjoitettavuuden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39C9DFA8-E147-49D7-89C5-DEA43E5B8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b="1" dirty="0"/>
              <a:t>Ihmissuhdetaidot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4FE870E-4132-4E8F-8AB7-7FEFEC1A5F8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Ymmärtää erilaisia käyttäytymismalleja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Omaa kannustavat keskustelutaidot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tasavertainen kaikille pelaajille taustoista riippumatta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Ongelmanratkaisutaidot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Kykenee selvittämään mahdolliset erimielisyydet pelaajien välillä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7A72578-7388-4845-A826-DB0F95236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99615" y="2265508"/>
            <a:ext cx="4392385" cy="921753"/>
          </a:xfrm>
        </p:spPr>
        <p:txBody>
          <a:bodyPr/>
          <a:lstStyle/>
          <a:p>
            <a:r>
              <a:rPr lang="fi-FI" b="1" dirty="0"/>
              <a:t>Itsensä kehittämisen taidot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EC0854CB-3A6D-4690-81F5-EA6C9AB9B67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 Suorittaa aktiivista itsearviointia omasta toiminnastaan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On valmis ottamaan vastaan palautetta omasta toiminnasta</a:t>
            </a:r>
          </a:p>
          <a:p>
            <a:pPr marL="285750" indent="-285750">
              <a:buFontTx/>
              <a:buChar char="-"/>
            </a:pPr>
            <a:r>
              <a:rPr lang="fi-FI" dirty="0"/>
              <a:t>On suorittanut vähintään 1. Tason valmentajakoulutuksen (</a:t>
            </a:r>
            <a:r>
              <a:rPr lang="fi-FI" dirty="0" err="1"/>
              <a:t>Päävamentaja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6649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3647</TotalTime>
  <Words>721</Words>
  <Application>Microsoft Office PowerPoint</Application>
  <PresentationFormat>Laajakuva</PresentationFormat>
  <Paragraphs>191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Trebuchet MS</vt:lpstr>
      <vt:lpstr>Wingdings 3</vt:lpstr>
      <vt:lpstr>Ioni (johtoryhmä)</vt:lpstr>
      <vt:lpstr>Kausisuunnitelma  D-juniorit </vt:lpstr>
      <vt:lpstr>PowerPoint-esitys</vt:lpstr>
      <vt:lpstr>Voittava pelitapa – tavoitteet pelitilanteisiin</vt:lpstr>
      <vt:lpstr>PELITILANNEROOLIT</vt:lpstr>
      <vt:lpstr>Voittava pelitapa – tavoitteet pelitilanteisiin</vt:lpstr>
      <vt:lpstr>LAJIHARJOITUKSEN RAKENNE JA PAINOPISTEET</vt:lpstr>
      <vt:lpstr>D-JUNIORIT  PELITILANTEET 2-2, 3-1, 3-2, 3-3</vt:lpstr>
      <vt:lpstr>PowerPoint-esitys</vt:lpstr>
      <vt:lpstr>Pelaajan kehittyminen</vt:lpstr>
      <vt:lpstr>Pelaajan kehittyminen</vt:lpstr>
      <vt:lpstr>Testaus</vt:lpstr>
      <vt:lpstr>Valmentajuus D-junioreissa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Joukkueenjohtajien tapaaminen  18.10.2015</dc:title>
  <dc:creator>RSBTeam</dc:creator>
  <cp:lastModifiedBy>Putkinen Eetu - R75L17S</cp:lastModifiedBy>
  <cp:revision>86</cp:revision>
  <cp:lastPrinted>2015-10-16T11:46:20Z</cp:lastPrinted>
  <dcterms:created xsi:type="dcterms:W3CDTF">2015-10-16T11:09:23Z</dcterms:created>
  <dcterms:modified xsi:type="dcterms:W3CDTF">2020-04-09T11:32:57Z</dcterms:modified>
</cp:coreProperties>
</file>