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13"/>
  </p:handoutMasterIdLst>
  <p:sldIdLst>
    <p:sldId id="256" r:id="rId2"/>
    <p:sldId id="268" r:id="rId3"/>
    <p:sldId id="303" r:id="rId4"/>
    <p:sldId id="304" r:id="rId5"/>
    <p:sldId id="309" r:id="rId6"/>
    <p:sldId id="267" r:id="rId7"/>
    <p:sldId id="318" r:id="rId8"/>
    <p:sldId id="312" r:id="rId9"/>
    <p:sldId id="310" r:id="rId10"/>
    <p:sldId id="313" r:id="rId11"/>
    <p:sldId id="270" r:id="rId12"/>
  </p:sldIdLst>
  <p:sldSz cx="12192000" cy="6858000"/>
  <p:notesSz cx="6888163" cy="1002188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964612DA-6BF0-4A50-B311-895EC590004F}" type="datetimeFigureOut">
              <a:rPr lang="fi-FI" smtClean="0"/>
              <a:pPr/>
              <a:t>17.8.2020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901698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574C50E8-9B32-4CC2-8F88-B63BC72F836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61774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05EDA2AE-3D41-48E7-8423-134F2EB4E658}" type="datetimeFigureOut">
              <a:rPr lang="fi-FI" smtClean="0"/>
              <a:pPr/>
              <a:t>17.8.2020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7776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17.8.2020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5157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17.8.2020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1114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17.8.2020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8021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17.8.2020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1562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17.8.2020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099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17.8.2020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086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17.8.2020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6265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17.8.2020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861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17.8.2020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4408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17.8.2020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5701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17.8.2020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4522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17.8.2020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22700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17.8.2020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96660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17.8.2020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6446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17.8.2020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0272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17.8.2020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9961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5EDA2AE-3D41-48E7-8423-134F2EB4E658}" type="datetimeFigureOut">
              <a:rPr lang="fi-FI" smtClean="0"/>
              <a:pPr/>
              <a:t>17.8.2020</a:t>
            </a:fld>
            <a:endParaRPr lang="fi-FI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5151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svaurheilijaksi.fi/motivaatiotesti/testi" TargetMode="External"/><Relationship Id="rId2" Type="http://schemas.openxmlformats.org/officeDocument/2006/relationships/hyperlink" Target="https://www.kasvaurheilijaksi.fi/el&#228;m&#228;nrytmitesti" TargetMode="Externa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2133187" y="1996225"/>
            <a:ext cx="9144000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Kausisuunnitelma </a:t>
            </a:r>
            <a:b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C-juniorit</a:t>
            </a:r>
            <a:b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endParaRPr lang="fi-FI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485363" y="4797851"/>
            <a:ext cx="9144000" cy="1655762"/>
          </a:xfrm>
        </p:spPr>
        <p:txBody>
          <a:bodyPr/>
          <a:lstStyle/>
          <a:p>
            <a:pPr algn="ctr"/>
            <a:r>
              <a:rPr lang="fi-FI" dirty="0">
                <a:latin typeface="Trebuchet MS" panose="020B0603020202020204" pitchFamily="34" charset="0"/>
              </a:rPr>
              <a:t>Tehnyt: </a:t>
            </a:r>
          </a:p>
          <a:p>
            <a:pPr algn="ctr"/>
            <a:r>
              <a:rPr lang="fi-FI" dirty="0">
                <a:latin typeface="Trebuchet MS" panose="020B0603020202020204" pitchFamily="34" charset="0"/>
              </a:rPr>
              <a:t>Eetu Putkinen &amp; Mika karusaari</a:t>
            </a: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13" y="546525"/>
            <a:ext cx="3043835" cy="425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01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45E8891F-4CD6-4437-8C92-9707D18F4417}"/>
              </a:ext>
            </a:extLst>
          </p:cNvPr>
          <p:cNvSpPr/>
          <p:nvPr/>
        </p:nvSpPr>
        <p:spPr>
          <a:xfrm>
            <a:off x="703699" y="2310039"/>
            <a:ext cx="1518023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Naisten Edustus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E4806E92-0CE2-472E-86FD-0F0FFDE32DDE}"/>
              </a:ext>
            </a:extLst>
          </p:cNvPr>
          <p:cNvSpPr/>
          <p:nvPr/>
        </p:nvSpPr>
        <p:spPr>
          <a:xfrm>
            <a:off x="703699" y="4249964"/>
            <a:ext cx="1518023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Miesten Edustus</a:t>
            </a: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B26C0FCF-169F-4188-898B-51BAFF8CC860}"/>
              </a:ext>
            </a:extLst>
          </p:cNvPr>
          <p:cNvSpPr/>
          <p:nvPr/>
        </p:nvSpPr>
        <p:spPr>
          <a:xfrm>
            <a:off x="2399426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A-tytöt/N2</a:t>
            </a: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5B709C93-4223-452B-9D8A-28D99A8C9E45}"/>
              </a:ext>
            </a:extLst>
          </p:cNvPr>
          <p:cNvSpPr/>
          <p:nvPr/>
        </p:nvSpPr>
        <p:spPr>
          <a:xfrm>
            <a:off x="239942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A-pojat/M2</a:t>
            </a:r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12852E20-C0F5-4B04-8FB7-30CD45D250D8}"/>
              </a:ext>
            </a:extLst>
          </p:cNvPr>
          <p:cNvSpPr/>
          <p:nvPr/>
        </p:nvSpPr>
        <p:spPr>
          <a:xfrm>
            <a:off x="4867052" y="5417173"/>
            <a:ext cx="5867400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Juniorikerhot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5647D680-1223-4B5F-B025-ACBAC1174066}"/>
              </a:ext>
            </a:extLst>
          </p:cNvPr>
          <p:cNvSpPr/>
          <p:nvPr/>
        </p:nvSpPr>
        <p:spPr>
          <a:xfrm>
            <a:off x="363767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B-pojat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B85F7C4D-093E-4086-9095-55F0BFB90948}"/>
              </a:ext>
            </a:extLst>
          </p:cNvPr>
          <p:cNvSpPr/>
          <p:nvPr/>
        </p:nvSpPr>
        <p:spPr>
          <a:xfrm>
            <a:off x="4875926" y="4249964"/>
            <a:ext cx="914400" cy="914400"/>
          </a:xfrm>
          <a:prstGeom prst="rect">
            <a:avLst/>
          </a:prstGeom>
          <a:solidFill>
            <a:schemeClr val="accent5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C-pojat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D851571B-C4CB-461F-A178-9AC030CF09E4}"/>
              </a:ext>
            </a:extLst>
          </p:cNvPr>
          <p:cNvSpPr/>
          <p:nvPr/>
        </p:nvSpPr>
        <p:spPr>
          <a:xfrm>
            <a:off x="611417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D-pojat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C35FD80C-BF3A-40BB-A5E2-CDFC8816EDCB}"/>
              </a:ext>
            </a:extLst>
          </p:cNvPr>
          <p:cNvSpPr/>
          <p:nvPr/>
        </p:nvSpPr>
        <p:spPr>
          <a:xfrm>
            <a:off x="735242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E-pojat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B25B3933-D52A-4166-A73D-411740C2F21A}"/>
              </a:ext>
            </a:extLst>
          </p:cNvPr>
          <p:cNvSpPr/>
          <p:nvPr/>
        </p:nvSpPr>
        <p:spPr>
          <a:xfrm>
            <a:off x="859067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F-pojat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7864A24B-E5A7-4545-BBB5-7961B112D55F}"/>
              </a:ext>
            </a:extLst>
          </p:cNvPr>
          <p:cNvSpPr/>
          <p:nvPr/>
        </p:nvSpPr>
        <p:spPr>
          <a:xfrm>
            <a:off x="9828926" y="4249964"/>
            <a:ext cx="914400" cy="914400"/>
          </a:xfrm>
          <a:prstGeom prst="rect">
            <a:avLst/>
          </a:prstGeom>
          <a:solidFill>
            <a:schemeClr val="accent5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bg1"/>
                </a:solidFill>
              </a:rPr>
              <a:t>G-pojat</a:t>
            </a:r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0575056A-70C6-4326-B20A-FB8AA2163B1C}"/>
              </a:ext>
            </a:extLst>
          </p:cNvPr>
          <p:cNvSpPr/>
          <p:nvPr/>
        </p:nvSpPr>
        <p:spPr>
          <a:xfrm>
            <a:off x="3637676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B-tytöt</a:t>
            </a: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E42034DB-8BFD-4906-82C7-787B6C476181}"/>
              </a:ext>
            </a:extLst>
          </p:cNvPr>
          <p:cNvSpPr/>
          <p:nvPr/>
        </p:nvSpPr>
        <p:spPr>
          <a:xfrm>
            <a:off x="4929060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C-tytöt</a:t>
            </a: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9940FA29-0AD9-4F81-BC08-6DBD66836A3D}"/>
              </a:ext>
            </a:extLst>
          </p:cNvPr>
          <p:cNvSpPr/>
          <p:nvPr/>
        </p:nvSpPr>
        <p:spPr>
          <a:xfrm>
            <a:off x="6136306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D-tytöt</a:t>
            </a: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CE66FA73-61D0-4CDF-A7C0-B5A5B5552A54}"/>
              </a:ext>
            </a:extLst>
          </p:cNvPr>
          <p:cNvSpPr/>
          <p:nvPr/>
        </p:nvSpPr>
        <p:spPr>
          <a:xfrm>
            <a:off x="7343552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E-tytöt</a:t>
            </a: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D03B341D-7D7A-429A-97A4-1BC92F11EFE3}"/>
              </a:ext>
            </a:extLst>
          </p:cNvPr>
          <p:cNvSpPr/>
          <p:nvPr/>
        </p:nvSpPr>
        <p:spPr>
          <a:xfrm>
            <a:off x="8550798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F-tytöt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22AB1201-5511-49A9-9593-0293ED7F2270}"/>
              </a:ext>
            </a:extLst>
          </p:cNvPr>
          <p:cNvSpPr/>
          <p:nvPr/>
        </p:nvSpPr>
        <p:spPr>
          <a:xfrm>
            <a:off x="9757958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G-tytöt</a:t>
            </a:r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63C69A7C-EC56-4EAA-9C2E-D78834D14AC4}"/>
              </a:ext>
            </a:extLst>
          </p:cNvPr>
          <p:cNvSpPr/>
          <p:nvPr/>
        </p:nvSpPr>
        <p:spPr>
          <a:xfrm>
            <a:off x="2399426" y="5417173"/>
            <a:ext cx="2178657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Aikuiskerhot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508B9E81-47E0-4B65-A32F-071E626D2978}"/>
              </a:ext>
            </a:extLst>
          </p:cNvPr>
          <p:cNvSpPr/>
          <p:nvPr/>
        </p:nvSpPr>
        <p:spPr>
          <a:xfrm>
            <a:off x="4221130" y="3465739"/>
            <a:ext cx="4036822" cy="5314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Yläkoulu Akatemia </a:t>
            </a:r>
          </a:p>
          <a:p>
            <a:pPr algn="ctr"/>
            <a:r>
              <a:rPr lang="fi-FI" dirty="0"/>
              <a:t>(Mahdollinen)</a:t>
            </a:r>
          </a:p>
        </p:txBody>
      </p:sp>
      <p:sp>
        <p:nvSpPr>
          <p:cNvPr id="21" name="Suorakulmio 20">
            <a:extLst>
              <a:ext uri="{FF2B5EF4-FFF2-40B4-BE49-F238E27FC236}">
                <a16:creationId xmlns:a16="http://schemas.microsoft.com/office/drawing/2014/main" id="{D572006E-BC5A-4276-A39C-DCD30B4B431F}"/>
              </a:ext>
            </a:extLst>
          </p:cNvPr>
          <p:cNvSpPr/>
          <p:nvPr/>
        </p:nvSpPr>
        <p:spPr>
          <a:xfrm>
            <a:off x="703699" y="3465740"/>
            <a:ext cx="3336456" cy="5314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Urheilu Akatemia 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FFF9A36B-300E-4993-A742-2638C35E5261}"/>
              </a:ext>
            </a:extLst>
          </p:cNvPr>
          <p:cNvSpPr/>
          <p:nvPr/>
        </p:nvSpPr>
        <p:spPr>
          <a:xfrm>
            <a:off x="7343552" y="1330552"/>
            <a:ext cx="3250454" cy="7334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Lapsuus vaihe</a:t>
            </a:r>
          </a:p>
          <a:p>
            <a:pPr algn="ctr"/>
            <a:r>
              <a:rPr lang="fi-FI" dirty="0"/>
              <a:t>(Innostava)</a:t>
            </a:r>
          </a:p>
        </p:txBody>
      </p:sp>
      <p:sp>
        <p:nvSpPr>
          <p:cNvPr id="23" name="Suorakulmio 22">
            <a:extLst>
              <a:ext uri="{FF2B5EF4-FFF2-40B4-BE49-F238E27FC236}">
                <a16:creationId xmlns:a16="http://schemas.microsoft.com/office/drawing/2014/main" id="{9847B5DD-8196-4326-B3A0-83EDB45281E8}"/>
              </a:ext>
            </a:extLst>
          </p:cNvPr>
          <p:cNvSpPr/>
          <p:nvPr/>
        </p:nvSpPr>
        <p:spPr>
          <a:xfrm>
            <a:off x="3637676" y="1330552"/>
            <a:ext cx="3390900" cy="7334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Nuoruusvaihe</a:t>
            </a:r>
          </a:p>
          <a:p>
            <a:pPr algn="ctr"/>
            <a:r>
              <a:rPr lang="fi-FI" dirty="0"/>
              <a:t>(Kehittävä)</a:t>
            </a:r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3883836A-9525-4ACD-88FB-CD444EC9C338}"/>
              </a:ext>
            </a:extLst>
          </p:cNvPr>
          <p:cNvSpPr/>
          <p:nvPr/>
        </p:nvSpPr>
        <p:spPr>
          <a:xfrm>
            <a:off x="703699" y="1330552"/>
            <a:ext cx="2610127" cy="7334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Aikuisuus</a:t>
            </a:r>
          </a:p>
          <a:p>
            <a:pPr algn="ctr"/>
            <a:r>
              <a:rPr lang="fi-FI" dirty="0"/>
              <a:t>(Huippu)</a:t>
            </a:r>
          </a:p>
        </p:txBody>
      </p:sp>
    </p:spTree>
    <p:extLst>
      <p:ext uri="{BB962C8B-B14F-4D97-AF65-F5344CB8AC3E}">
        <p14:creationId xmlns:p14="http://schemas.microsoft.com/office/powerpoint/2010/main" val="26207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Voittava pelitapa – tavoitteet pelitilanteisiin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3695A37-CAB6-45C5-A06F-9D3C43CBC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Hyökkäystilanteet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E7E588D-2273-45CE-8A29-D4313B7CD5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515" y="3212325"/>
            <a:ext cx="5607485" cy="34765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1. Maalinteko</a:t>
            </a:r>
          </a:p>
          <a:p>
            <a:pPr marL="0" indent="0">
              <a:buNone/>
            </a:pPr>
            <a:r>
              <a:rPr lang="fi-FI" sz="1600" i="1" dirty="0">
                <a:latin typeface="Trebuchet MS" panose="020B0603020202020204" pitchFamily="34" charset="0"/>
              </a:rPr>
              <a:t>	Laukominen maalia päin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2. Tilan voittaminen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Pelinopeus eteenpäin syöttämällä tai liikkumalla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3. Tilan tekeminen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Pallon hallinta syöttämällä tai kuljettamalla 	tyhjään tilaan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4. Puolustusvalmius</a:t>
            </a:r>
          </a:p>
          <a:p>
            <a:pPr marL="0" indent="0">
              <a:buNone/>
            </a:pPr>
            <a:r>
              <a:rPr lang="fi-FI" sz="1600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Puolustaminen alkaa heti pallon menetyksen jälkeen</a:t>
            </a:r>
            <a:endParaRPr lang="fi-FI" sz="1600" dirty="0">
              <a:latin typeface="Trebuchet MS" panose="020B0603020202020204" pitchFamily="34" charset="0"/>
            </a:endParaRP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63A7E0A6-C3A2-4BB2-9E6C-93CD188DC6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Puolustustilanteet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07EEC9BB-18A6-43C6-AFE4-B860758F6E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8712" y="3212326"/>
            <a:ext cx="5491597" cy="3476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1. Maalinesto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Älä päästä laukomaan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2. Riisto omalle joukkueelle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Paineistaminen liikkumalla, mailahäirintä ja 	lähikontakti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3. Tilan voittamisen estäminen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Sijoittuminen vastustajan ja maalin väliin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4. Hyökkäysvalmius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Hyökkäys alkaa heti pallon riiston jälkeen</a:t>
            </a:r>
            <a:endParaRPr lang="fi-FI" dirty="0">
              <a:latin typeface="Trebuchet MS" panose="020B0603020202020204" pitchFamily="34" charset="0"/>
            </a:endParaRP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2EC91F8-1127-47FF-9654-F6EB6E109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1786738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PELITILANNEROOLIT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64088" y="2266682"/>
            <a:ext cx="10866802" cy="4591318"/>
          </a:xfrm>
        </p:spPr>
        <p:txBody>
          <a:bodyPr>
            <a:normAutofit/>
          </a:bodyPr>
          <a:lstStyle/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Pelitilannerooleissa tärkeintä, että kaikki hyökkäävät ja kaikki puolustavat</a:t>
            </a:r>
          </a:p>
          <a:p>
            <a:pPr marL="0" indent="0">
              <a:buNone/>
            </a:pPr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457200" indent="-457200">
              <a:buAutoNum type="arabicPeriod"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Pallollinen hyökkääjä  Pelaaja hyökkää pallon kanssa</a:t>
            </a:r>
          </a:p>
          <a:p>
            <a:pPr marL="457200" indent="-457200">
              <a:buAutoNum type="arabicPeriod"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Palloton hyökkääjä  Pallollista tukeva hyökkääjä, kun omalla joukkueella pallo</a:t>
            </a:r>
          </a:p>
          <a:p>
            <a:pPr marL="457200" indent="-457200">
              <a:buAutoNum type="arabicPeriod"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Pallollista puolustava  1-1 tilanne, puolustat pallollista vastaan</a:t>
            </a:r>
          </a:p>
          <a:p>
            <a:pPr marL="457200" indent="-457200">
              <a:buAutoNum type="arabicPeriod"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Pallotonta puolustava  Vastustajalla on pallo, mutta vartioitava pelaaja on palloton</a:t>
            </a:r>
          </a:p>
          <a:p>
            <a:pPr marL="457200" indent="-457200">
              <a:buAutoNum type="arabicPeriod"/>
            </a:pPr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fi-FI" sz="2000" b="1" dirty="0">
                <a:solidFill>
                  <a:srgbClr val="FF0000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Pelaajan valmius vaihtaa roolia:</a:t>
            </a:r>
          </a:p>
          <a:p>
            <a:pPr marL="0" indent="0">
              <a:buNone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Pallonriiston jälkeen alkaa hyökkäyspeli ja pallon menetyksen jälkeen alkaa puolustuspeli</a:t>
            </a:r>
          </a:p>
          <a:p>
            <a:pPr marL="0" indent="0" algn="ctr">
              <a:buNone/>
            </a:pPr>
            <a:r>
              <a:rPr lang="fi-FI" i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Mitä nopeampi roolin vaihto, sitä tehokkaampaa peli on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119EA85-2BD0-4DB7-B9D8-E92033E67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922948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Voittava pelitapa – tavoitteet pelitilanteisiin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3695A37-CAB6-45C5-A06F-9D3C43CBC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4" y="2448172"/>
            <a:ext cx="4825158" cy="576262"/>
          </a:xfrm>
        </p:spPr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Hyökkäyspelaaminen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E7E588D-2273-45CE-8A29-D4313B7CD5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515" y="3085855"/>
            <a:ext cx="5607485" cy="34765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1. Pallollinen hyökkääjä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Liiku pallon kanssa, katse ylhäällä, havainnointi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Syöttäminen liikkeestä liikkeeseen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Pelaa kohti maalia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Laukominen liikkeestä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2. Palloton hyökkääjä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Lähde hyökkäämään, kun oma joukkue saa pallon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Syötön vastaanotto liikkeestä, laukominen suoraan syötöstä = Peliasento, havainnointi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Pelaa kohti maalia, liiku tyhjään tilaan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63A7E0A6-C3A2-4BB2-9E6C-93CD188DC6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08712" y="2448172"/>
            <a:ext cx="4825160" cy="608825"/>
          </a:xfrm>
        </p:spPr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Puolustuspelaaminen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07EEC9BB-18A6-43C6-AFE4-B860758F6E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8712" y="3085857"/>
            <a:ext cx="5491597" cy="347657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1. Pallollista puolustava</a:t>
            </a:r>
          </a:p>
          <a:p>
            <a:pPr>
              <a:buFontTx/>
              <a:buChar char="-"/>
            </a:pPr>
            <a:r>
              <a:rPr lang="fi-FI" sz="1600" dirty="0">
                <a:latin typeface="Trebuchet MS" panose="020B0603020202020204" pitchFamily="34" charset="0"/>
              </a:rPr>
              <a:t>Paine liikkumalla, tila pois vastustajalta, ohjaaminen</a:t>
            </a:r>
          </a:p>
          <a:p>
            <a:pPr>
              <a:buFontTx/>
              <a:buChar char="-"/>
            </a:pPr>
            <a:r>
              <a:rPr lang="fi-FI" sz="1600" dirty="0">
                <a:latin typeface="Trebuchet MS" panose="020B0603020202020204" pitchFamily="34" charset="0"/>
              </a:rPr>
              <a:t>Mailahäirintä, lähikontakti</a:t>
            </a:r>
          </a:p>
          <a:p>
            <a:pPr>
              <a:buFontTx/>
              <a:buChar char="-"/>
            </a:pPr>
            <a:r>
              <a:rPr lang="fi-FI" sz="1600" dirty="0">
                <a:latin typeface="Trebuchet MS" panose="020B0603020202020204" pitchFamily="34" charset="0"/>
              </a:rPr>
              <a:t>Sijoitus vastustajan ja maalin väliin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2. Pallotonta puolustava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Sijoitu vastustajan ja maalin väliin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Peitä syöttö vastustajalle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Havainnointi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2EC91F8-1127-47FF-9654-F6EB6E109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3071755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LAJIHARJOITUKSEN RAKENNE JA PAINOPISTEET</a:t>
            </a:r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A71F7DCA-E0AE-4E80-9CC1-D7AB1284B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584" y="2181387"/>
            <a:ext cx="10740831" cy="459263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i-FI" sz="1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Prosenttia harjoitusajasta</a:t>
            </a:r>
            <a:endParaRPr lang="fi-FI" sz="105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 algn="just">
              <a:buNone/>
            </a:pPr>
            <a:r>
              <a:rPr lang="fi-FI" sz="32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Ikäluokka					Peli			Lajitaito		Taktiikka</a:t>
            </a:r>
          </a:p>
          <a:p>
            <a:pPr marL="0" indent="0" algn="just">
              <a:buNone/>
            </a:pPr>
            <a:endParaRPr lang="fi-FI" sz="24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G-Juniorit					50				50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F-Juniorit					50				50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E-Juniorit					50				30-40					10-20	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D-Juniorit					50				30-40					10-20</a:t>
            </a:r>
          </a:p>
          <a:p>
            <a:pPr marL="0" indent="0" algn="just">
              <a:buNone/>
            </a:pPr>
            <a:r>
              <a:rPr lang="fi-FI" sz="2400" b="1" u="sng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C-Juniorit					50				25						25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B-A-Juniorit					50				25						25</a:t>
            </a:r>
          </a:p>
        </p:txBody>
      </p:sp>
    </p:spTree>
    <p:extLst>
      <p:ext uri="{BB962C8B-B14F-4D97-AF65-F5344CB8AC3E}">
        <p14:creationId xmlns:p14="http://schemas.microsoft.com/office/powerpoint/2010/main" val="4178422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97565" y="947920"/>
            <a:ext cx="10747513" cy="728480"/>
          </a:xfrm>
        </p:spPr>
        <p:txBody>
          <a:bodyPr/>
          <a:lstStyle/>
          <a:p>
            <a:pPr algn="ctr"/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C-JUNIORIT  PELITILANTEET 2-1, 2-2, 3-2, 3-3, 4-3, 4-4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56D0F61-EFBB-499A-AC8E-075AA4543F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Hyökkäyspeli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0129E4CE-B358-45C8-B51E-2F11C148DAC2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>
            <a:normAutofit fontScale="85000" lnSpcReduction="10000"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Ylivoimatilanteen muodostaminen eri alueilla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Havainnointi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Tilan voittaminen ja hyödyntäminen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Hyökkäysvauhti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Maalinteko, suoraan syötöstä laukominen, kantti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4F949034-CD22-4D9A-AE39-8A9B128E58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Puolustuspeli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C754DF8A-BBFE-4FB6-8805-AA8B3BC3677A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Oman pelaajan löytäminen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Pallonriisto yhteistoimintana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Roolinvaihtovalmius puolustajasta hyökkääjäksi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2000" dirty="0">
              <a:latin typeface="Trebuchet MS" panose="020B0603020202020204" pitchFamily="34" charset="0"/>
            </a:endParaRP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9C83EF90-6FF4-474A-85A0-D51CC436B8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Oheisharjoittelu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81D1AB48-A5BE-4157-A70E-FF7CB1AC250C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Pelit ja kisat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Nopeus/räjähtävyys, ketteryys, tasapaino, koordinaatio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Suunnanmuutos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Voimaharjoittelun alkeet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3E1DFD9-473D-4D99-BBBE-42FEB3642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2393538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882472C0-A98A-46B6-8DEB-2347FB9C5A46}"/>
              </a:ext>
            </a:extLst>
          </p:cNvPr>
          <p:cNvSpPr/>
          <p:nvPr/>
        </p:nvSpPr>
        <p:spPr>
          <a:xfrm>
            <a:off x="559837" y="727788"/>
            <a:ext cx="10580913" cy="82109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Kausisuunnitelma </a:t>
            </a: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CC7FB549-A6F9-4E88-9D4F-753FF1BC0C58}"/>
              </a:ext>
            </a:extLst>
          </p:cNvPr>
          <p:cNvSpPr/>
          <p:nvPr/>
        </p:nvSpPr>
        <p:spPr>
          <a:xfrm>
            <a:off x="1793031" y="1842745"/>
            <a:ext cx="2239347" cy="6064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Jakso1</a:t>
            </a:r>
          </a:p>
          <a:p>
            <a:pPr algn="ctr"/>
            <a:r>
              <a:rPr lang="fi-FI" dirty="0" err="1"/>
              <a:t>Elo,Syys,Loka</a:t>
            </a:r>
            <a:endParaRPr lang="fi-FI" dirty="0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500A4B39-801A-4B29-AA2C-3653F06061D7}"/>
              </a:ext>
            </a:extLst>
          </p:cNvPr>
          <p:cNvSpPr/>
          <p:nvPr/>
        </p:nvSpPr>
        <p:spPr>
          <a:xfrm>
            <a:off x="4148231" y="1822069"/>
            <a:ext cx="2239347" cy="6064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Jakso 2 </a:t>
            </a:r>
          </a:p>
          <a:p>
            <a:pPr algn="ctr"/>
            <a:r>
              <a:rPr lang="fi-FI" dirty="0"/>
              <a:t>Marras, Joulu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EF2EF559-BDE4-436C-AAC8-277C4CACEB1A}"/>
              </a:ext>
            </a:extLst>
          </p:cNvPr>
          <p:cNvSpPr/>
          <p:nvPr/>
        </p:nvSpPr>
        <p:spPr>
          <a:xfrm>
            <a:off x="6517819" y="1822069"/>
            <a:ext cx="2239347" cy="6064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Jakso 3</a:t>
            </a:r>
          </a:p>
          <a:p>
            <a:pPr algn="ctr"/>
            <a:r>
              <a:rPr lang="fi-FI" dirty="0"/>
              <a:t>Tammi, Helmi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CEBE1583-7FDF-4F99-B0A9-3CC9F121FA9E}"/>
              </a:ext>
            </a:extLst>
          </p:cNvPr>
          <p:cNvSpPr/>
          <p:nvPr/>
        </p:nvSpPr>
        <p:spPr>
          <a:xfrm>
            <a:off x="8894404" y="1822069"/>
            <a:ext cx="2253343" cy="6064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Jakso 4</a:t>
            </a:r>
          </a:p>
          <a:p>
            <a:pPr algn="ctr"/>
            <a:r>
              <a:rPr lang="fi-FI" dirty="0" err="1"/>
              <a:t>Huhti</a:t>
            </a:r>
            <a:r>
              <a:rPr lang="fi-FI" dirty="0"/>
              <a:t>, Touko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D7258D2A-8EFD-40AD-8DC1-04E00B31CC24}"/>
              </a:ext>
            </a:extLst>
          </p:cNvPr>
          <p:cNvSpPr/>
          <p:nvPr/>
        </p:nvSpPr>
        <p:spPr>
          <a:xfrm>
            <a:off x="709125" y="2467946"/>
            <a:ext cx="895739" cy="895739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/>
              <a:t>Lajitaito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492F8AB5-024F-478B-8E7A-1650F7EAE9D1}"/>
              </a:ext>
            </a:extLst>
          </p:cNvPr>
          <p:cNvSpPr/>
          <p:nvPr/>
        </p:nvSpPr>
        <p:spPr>
          <a:xfrm>
            <a:off x="709123" y="4299369"/>
            <a:ext cx="895739" cy="89573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/>
              <a:t>Fysiikka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457EC529-BD3B-47DB-923D-11C2FC7D0A1F}"/>
              </a:ext>
            </a:extLst>
          </p:cNvPr>
          <p:cNvSpPr/>
          <p:nvPr/>
        </p:nvSpPr>
        <p:spPr>
          <a:xfrm>
            <a:off x="709123" y="5234473"/>
            <a:ext cx="895739" cy="89573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 err="1"/>
              <a:t>psy</a:t>
            </a:r>
            <a:r>
              <a:rPr lang="fi-FI" sz="1200" dirty="0"/>
              <a:t>/</a:t>
            </a:r>
            <a:r>
              <a:rPr lang="fi-FI" sz="1200" dirty="0" err="1"/>
              <a:t>sos</a:t>
            </a:r>
            <a:endParaRPr lang="fi-FI" sz="1200" dirty="0"/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DA868D0B-C254-4735-8300-499EEB0A5B7B}"/>
              </a:ext>
            </a:extLst>
          </p:cNvPr>
          <p:cNvSpPr/>
          <p:nvPr/>
        </p:nvSpPr>
        <p:spPr>
          <a:xfrm>
            <a:off x="709123" y="3364266"/>
            <a:ext cx="895739" cy="89573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/>
              <a:t>Peli-tilanne</a:t>
            </a: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322BD310-59CC-4D45-8723-D3FE232C6541}"/>
              </a:ext>
            </a:extLst>
          </p:cNvPr>
          <p:cNvSpPr/>
          <p:nvPr/>
        </p:nvSpPr>
        <p:spPr>
          <a:xfrm>
            <a:off x="1793032" y="2643284"/>
            <a:ext cx="2239347" cy="60649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Liikkuminen pallon kanssa</a:t>
            </a: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618047E5-5C1F-42DB-A309-18360FF6E6CB}"/>
              </a:ext>
            </a:extLst>
          </p:cNvPr>
          <p:cNvSpPr/>
          <p:nvPr/>
        </p:nvSpPr>
        <p:spPr>
          <a:xfrm>
            <a:off x="6592076" y="3504422"/>
            <a:ext cx="2239347" cy="60649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Hyökkäyspeli</a:t>
            </a: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4B117BE9-991C-4393-8693-0DAE899EF9A2}"/>
              </a:ext>
            </a:extLst>
          </p:cNvPr>
          <p:cNvSpPr/>
          <p:nvPr/>
        </p:nvSpPr>
        <p:spPr>
          <a:xfrm>
            <a:off x="4257869" y="3504422"/>
            <a:ext cx="2239347" cy="60649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Puolustuspeli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A7367A86-3F58-4DAD-AFD1-8F904017620A}"/>
              </a:ext>
            </a:extLst>
          </p:cNvPr>
          <p:cNvSpPr/>
          <p:nvPr/>
        </p:nvSpPr>
        <p:spPr>
          <a:xfrm>
            <a:off x="1811692" y="3504422"/>
            <a:ext cx="2239347" cy="60649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Hyökkäyspeli</a:t>
            </a:r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21CC1D11-8199-4AD2-ACC6-C8ABEA9B93F8}"/>
              </a:ext>
            </a:extLst>
          </p:cNvPr>
          <p:cNvSpPr/>
          <p:nvPr/>
        </p:nvSpPr>
        <p:spPr>
          <a:xfrm>
            <a:off x="1811693" y="4443992"/>
            <a:ext cx="2239347" cy="821093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Motoriikka Koordinaatio</a:t>
            </a:r>
          </a:p>
          <a:p>
            <a:pPr algn="ctr"/>
            <a:r>
              <a:rPr lang="fi-FI" dirty="0"/>
              <a:t>Liikkuvuus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039A0A3B-A658-47EF-B853-B0EE62D45D61}"/>
              </a:ext>
            </a:extLst>
          </p:cNvPr>
          <p:cNvSpPr/>
          <p:nvPr/>
        </p:nvSpPr>
        <p:spPr>
          <a:xfrm>
            <a:off x="8926283" y="3504422"/>
            <a:ext cx="2239347" cy="60649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Puolustuspeli</a:t>
            </a:r>
          </a:p>
        </p:txBody>
      </p:sp>
      <p:sp>
        <p:nvSpPr>
          <p:cNvPr id="21" name="Suorakulmio 20">
            <a:extLst>
              <a:ext uri="{FF2B5EF4-FFF2-40B4-BE49-F238E27FC236}">
                <a16:creationId xmlns:a16="http://schemas.microsoft.com/office/drawing/2014/main" id="{98C1C2FA-2378-4029-97D5-418DA0505EF5}"/>
              </a:ext>
            </a:extLst>
          </p:cNvPr>
          <p:cNvSpPr/>
          <p:nvPr/>
        </p:nvSpPr>
        <p:spPr>
          <a:xfrm>
            <a:off x="8901403" y="2612570"/>
            <a:ext cx="2239347" cy="60649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Maalinteko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1938E7EB-F848-4A53-A5F8-6B219E974938}"/>
              </a:ext>
            </a:extLst>
          </p:cNvPr>
          <p:cNvSpPr/>
          <p:nvPr/>
        </p:nvSpPr>
        <p:spPr>
          <a:xfrm>
            <a:off x="1833464" y="5379097"/>
            <a:ext cx="2239347" cy="60649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Ryhmäytyminen</a:t>
            </a:r>
          </a:p>
        </p:txBody>
      </p:sp>
      <p:sp>
        <p:nvSpPr>
          <p:cNvPr id="23" name="Suorakulmio 22">
            <a:extLst>
              <a:ext uri="{FF2B5EF4-FFF2-40B4-BE49-F238E27FC236}">
                <a16:creationId xmlns:a16="http://schemas.microsoft.com/office/drawing/2014/main" id="{A3810C88-C3C7-4E1B-B5E5-D9C84DD57CBF}"/>
              </a:ext>
            </a:extLst>
          </p:cNvPr>
          <p:cNvSpPr/>
          <p:nvPr/>
        </p:nvSpPr>
        <p:spPr>
          <a:xfrm>
            <a:off x="4165338" y="2643284"/>
            <a:ext cx="2239347" cy="60649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Maalinteko</a:t>
            </a:r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EB7E6046-ED04-44CF-A791-0DED6BFB77F4}"/>
              </a:ext>
            </a:extLst>
          </p:cNvPr>
          <p:cNvSpPr/>
          <p:nvPr/>
        </p:nvSpPr>
        <p:spPr>
          <a:xfrm>
            <a:off x="6506934" y="2620880"/>
            <a:ext cx="2239347" cy="60649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Liikkuminen pallon kanssa </a:t>
            </a:r>
          </a:p>
        </p:txBody>
      </p:sp>
      <p:sp>
        <p:nvSpPr>
          <p:cNvPr id="25" name="Suorakulmio 24">
            <a:extLst>
              <a:ext uri="{FF2B5EF4-FFF2-40B4-BE49-F238E27FC236}">
                <a16:creationId xmlns:a16="http://schemas.microsoft.com/office/drawing/2014/main" id="{03773039-9F13-409B-BC6E-77003C299476}"/>
              </a:ext>
            </a:extLst>
          </p:cNvPr>
          <p:cNvSpPr/>
          <p:nvPr/>
        </p:nvSpPr>
        <p:spPr>
          <a:xfrm>
            <a:off x="4257868" y="4443993"/>
            <a:ext cx="2239347" cy="89573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Ketteryys/</a:t>
            </a:r>
          </a:p>
          <a:p>
            <a:pPr algn="ctr"/>
            <a:r>
              <a:rPr lang="fi-FI" dirty="0"/>
              <a:t>Tasapaino</a:t>
            </a:r>
          </a:p>
          <a:p>
            <a:pPr algn="ctr"/>
            <a:r>
              <a:rPr lang="fi-FI" dirty="0"/>
              <a:t>Liikkuvuus</a:t>
            </a:r>
          </a:p>
        </p:txBody>
      </p:sp>
      <p:sp>
        <p:nvSpPr>
          <p:cNvPr id="26" name="Suorakulmio 25">
            <a:extLst>
              <a:ext uri="{FF2B5EF4-FFF2-40B4-BE49-F238E27FC236}">
                <a16:creationId xmlns:a16="http://schemas.microsoft.com/office/drawing/2014/main" id="{A2AF3BA8-826E-466A-A2D8-AED292E71C9C}"/>
              </a:ext>
            </a:extLst>
          </p:cNvPr>
          <p:cNvSpPr/>
          <p:nvPr/>
        </p:nvSpPr>
        <p:spPr>
          <a:xfrm>
            <a:off x="4267587" y="5379097"/>
            <a:ext cx="2239347" cy="60649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Yksilöistä joukkueeksi</a:t>
            </a:r>
          </a:p>
        </p:txBody>
      </p:sp>
      <p:sp>
        <p:nvSpPr>
          <p:cNvPr id="27" name="Suorakulmio 26">
            <a:extLst>
              <a:ext uri="{FF2B5EF4-FFF2-40B4-BE49-F238E27FC236}">
                <a16:creationId xmlns:a16="http://schemas.microsoft.com/office/drawing/2014/main" id="{C01DAB0A-FFFB-4F13-8B32-C4EE1524DC3A}"/>
              </a:ext>
            </a:extLst>
          </p:cNvPr>
          <p:cNvSpPr/>
          <p:nvPr/>
        </p:nvSpPr>
        <p:spPr>
          <a:xfrm>
            <a:off x="6592075" y="4443993"/>
            <a:ext cx="2239347" cy="82109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Koordinaatio</a:t>
            </a:r>
          </a:p>
          <a:p>
            <a:pPr algn="ctr"/>
            <a:r>
              <a:rPr lang="fi-FI" dirty="0"/>
              <a:t>Tasapaino</a:t>
            </a:r>
          </a:p>
          <a:p>
            <a:pPr algn="ctr"/>
            <a:r>
              <a:rPr lang="fi-FI" dirty="0"/>
              <a:t>Liikkuvuus</a:t>
            </a:r>
          </a:p>
        </p:txBody>
      </p:sp>
      <p:sp>
        <p:nvSpPr>
          <p:cNvPr id="28" name="Suorakulmio 27">
            <a:extLst>
              <a:ext uri="{FF2B5EF4-FFF2-40B4-BE49-F238E27FC236}">
                <a16:creationId xmlns:a16="http://schemas.microsoft.com/office/drawing/2014/main" id="{6A031D54-58BF-4E26-96F4-693F992A17AD}"/>
              </a:ext>
            </a:extLst>
          </p:cNvPr>
          <p:cNvSpPr/>
          <p:nvPr/>
        </p:nvSpPr>
        <p:spPr>
          <a:xfrm>
            <a:off x="6592075" y="5327535"/>
            <a:ext cx="2239347" cy="60649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Auttaminen + kannustaminen</a:t>
            </a:r>
          </a:p>
        </p:txBody>
      </p:sp>
      <p:sp>
        <p:nvSpPr>
          <p:cNvPr id="29" name="Suorakulmio 28">
            <a:extLst>
              <a:ext uri="{FF2B5EF4-FFF2-40B4-BE49-F238E27FC236}">
                <a16:creationId xmlns:a16="http://schemas.microsoft.com/office/drawing/2014/main" id="{E68267FC-A19C-4E43-A983-88EDE7B65FED}"/>
              </a:ext>
            </a:extLst>
          </p:cNvPr>
          <p:cNvSpPr/>
          <p:nvPr/>
        </p:nvSpPr>
        <p:spPr>
          <a:xfrm>
            <a:off x="8999375" y="4443993"/>
            <a:ext cx="2239347" cy="79048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Ketteryys</a:t>
            </a:r>
          </a:p>
          <a:p>
            <a:pPr algn="ctr"/>
            <a:r>
              <a:rPr lang="fi-FI" dirty="0"/>
              <a:t>Motoriikka</a:t>
            </a:r>
          </a:p>
          <a:p>
            <a:pPr algn="ctr"/>
            <a:r>
              <a:rPr lang="fi-FI" dirty="0"/>
              <a:t>Liikkuvuus</a:t>
            </a:r>
          </a:p>
        </p:txBody>
      </p:sp>
      <p:sp>
        <p:nvSpPr>
          <p:cNvPr id="30" name="Suorakulmio 29">
            <a:extLst>
              <a:ext uri="{FF2B5EF4-FFF2-40B4-BE49-F238E27FC236}">
                <a16:creationId xmlns:a16="http://schemas.microsoft.com/office/drawing/2014/main" id="{8D9ADA85-A2E8-4B27-8084-DDF6293B67A3}"/>
              </a:ext>
            </a:extLst>
          </p:cNvPr>
          <p:cNvSpPr/>
          <p:nvPr/>
        </p:nvSpPr>
        <p:spPr>
          <a:xfrm>
            <a:off x="8999374" y="5327534"/>
            <a:ext cx="2239347" cy="80267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Itsetuntemus </a:t>
            </a:r>
          </a:p>
          <a:p>
            <a:pPr algn="ctr"/>
            <a:r>
              <a:rPr lang="fi-FI" dirty="0"/>
              <a:t>Onnistuminen/</a:t>
            </a:r>
          </a:p>
          <a:p>
            <a:pPr algn="ctr"/>
            <a:r>
              <a:rPr lang="fi-FI" dirty="0"/>
              <a:t>epäonnistuminen</a:t>
            </a:r>
          </a:p>
        </p:txBody>
      </p:sp>
    </p:spTree>
    <p:extLst>
      <p:ext uri="{BB962C8B-B14F-4D97-AF65-F5344CB8AC3E}">
        <p14:creationId xmlns:p14="http://schemas.microsoft.com/office/powerpoint/2010/main" val="2526106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DD4EC4-EA15-4540-A408-165B1AA5C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Pelaajan kehittyminen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4C0A607-1011-4F22-ADBA-FCB97080A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4" y="2629401"/>
            <a:ext cx="3110414" cy="557860"/>
          </a:xfrm>
        </p:spPr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Ihmisenä kasvu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DE90ABB-F642-47B3-B0F2-84B223B8ECC5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154954" y="3277945"/>
            <a:ext cx="3110414" cy="274911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Trebuchet MS" panose="020B0603020202020204" pitchFamily="34" charset="0"/>
              </a:rPr>
              <a:t>Pelaa sisäistää pelisääntöjen merkityksen joukkueessa, kotona ja koulussa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Trebuchet MS" panose="020B0603020202020204" pitchFamily="34" charset="0"/>
              </a:rPr>
              <a:t>Oppii toimimaan yhdessä joukkueen kanssa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Trebuchet MS" panose="020B0603020202020204" pitchFamily="34" charset="0"/>
              </a:rPr>
              <a:t>Kannustaa ja auttaa pelikaveria harjoituksissa.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C6CABC1-66E6-4282-8083-B7748DFB3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12721" y="2629401"/>
            <a:ext cx="3126529" cy="557860"/>
          </a:xfrm>
        </p:spPr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Kuulumisen tunne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56B66FA3-1ABA-4ABC-9687-124F323934BD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512721" y="3277945"/>
            <a:ext cx="3126529" cy="274911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Trebuchet MS" panose="020B0603020202020204" pitchFamily="34" charset="0"/>
              </a:rPr>
              <a:t>Pelaaja ymmärtää kuuluvansa joukkueeseen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Trebuchet MS" panose="020B0603020202020204" pitchFamily="34" charset="0"/>
              </a:rPr>
              <a:t>Pelaaja tunnistaa oman tärkeyden joukkueen pelaajana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Trebuchet MS" panose="020B0603020202020204" pitchFamily="34" charset="0"/>
              </a:rPr>
              <a:t>Lajirakkauden syttyminen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CC400AA8-EE65-40F5-ABE8-3B696E7077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86701" y="2621902"/>
            <a:ext cx="3142083" cy="557860"/>
          </a:xfrm>
        </p:spPr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Itsensä kehittämisen taidot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EC541C6F-3869-4087-B678-0024787BA0E8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886701" y="3277945"/>
            <a:ext cx="3142084" cy="274911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Trebuchet MS" panose="020B0603020202020204" pitchFamily="34" charset="0"/>
              </a:rPr>
              <a:t>Pelaaja tunnistaa omat onnistumiset ja epäonnistumiset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Trebuchet MS" panose="020B0603020202020204" pitchFamily="34" charset="0"/>
              </a:rPr>
              <a:t>Pelaaja uskaltaa kysyä apua tarvittaessa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Trebuchet MS" panose="020B0603020202020204" pitchFamily="34" charset="0"/>
              </a:rPr>
              <a:t>Pelaaja tunnistaa yksinkertaiset kehityskohdat omassa tekemisessään</a:t>
            </a:r>
          </a:p>
        </p:txBody>
      </p:sp>
    </p:spTree>
    <p:extLst>
      <p:ext uri="{BB962C8B-B14F-4D97-AF65-F5344CB8AC3E}">
        <p14:creationId xmlns:p14="http://schemas.microsoft.com/office/powerpoint/2010/main" val="4225392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044051-B4A8-417C-8310-191B9244C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Testaus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B4B2C48-887F-4574-AF54-BD9BA60134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Lajitaitotesti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AD15932-DC82-4C23-B274-B143EB21207C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fi-FI" dirty="0">
              <a:latin typeface="Trebuchet MS" panose="020B0603020202020204" pitchFamily="34" charset="0"/>
            </a:endParaRP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36CBC17-3B45-4638-868F-4572A20B77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Fysiikka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C8C9D226-536C-439C-A692-641ED690D243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fi-FI" dirty="0">
              <a:latin typeface="Trebuchet MS" panose="020B0603020202020204" pitchFamily="34" charset="0"/>
            </a:endParaRP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9E2451EA-7F66-4251-8EEF-61476A23BA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Itsensä kehittämisen taidot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1E2F6BB5-5A7D-4E91-A5AA-50FA5184FA92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r>
              <a:rPr lang="fi-FI" b="1" dirty="0">
                <a:solidFill>
                  <a:schemeClr val="tx1"/>
                </a:solidFill>
                <a:highlight>
                  <a:srgbClr val="FFFF00"/>
                </a:highlight>
                <a:latin typeface="Trebuchet MS" panose="020B0603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Elämänrytmitesti</a:t>
            </a:r>
          </a:p>
          <a:p>
            <a:r>
              <a:rPr lang="fi-FI" dirty="0">
                <a:solidFill>
                  <a:srgbClr val="FAC96A"/>
                </a:solidFill>
                <a:latin typeface="Trebuchet MS" panose="020B0603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https://www.kasvaurheilijaksi.fi/elämänrytmitesti</a:t>
            </a:r>
            <a:endParaRPr lang="fi-FI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Trebuchet MS" panose="020B0603020202020204" pitchFamily="34" charset="0"/>
              </a:rPr>
              <a:t>Motivaatiotesti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Trebuchet MS" panose="020B0603020202020204" pitchFamily="34" charset="0"/>
                <a:hlinkClick r:id="rId3"/>
              </a:rPr>
              <a:t>https://www.kasvaurheilijaksi.fi/motivaatiotesti/testi</a:t>
            </a:r>
            <a:endParaRPr lang="fi-FI" dirty="0">
              <a:latin typeface="Trebuchet MS" panose="020B0603020202020204" pitchFamily="34" charset="0"/>
            </a:endParaRPr>
          </a:p>
          <a:p>
            <a:endParaRPr lang="fi-FI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298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CBDC3C-F6B6-4B4B-A044-CD2581590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>
                <a:solidFill>
                  <a:schemeClr val="bg1"/>
                </a:solidFill>
                <a:latin typeface="Trebuchet MS" panose="020B0603020202020204" pitchFamily="34" charset="0"/>
              </a:rPr>
              <a:t>Valmentajuus</a:t>
            </a:r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 C-junioreissa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7304CED-A42F-450E-B2F9-9983265B5A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b="1" dirty="0">
                <a:latin typeface="Trebuchet MS" panose="020B0603020202020204" pitchFamily="34" charset="0"/>
              </a:rPr>
              <a:t>Urheiluosaaminen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47FE8E77-8600-45A4-A3F8-3BFF3B6FC834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Trebuchet MS" panose="020B0603020202020204" pitchFamily="34" charset="0"/>
              </a:rPr>
              <a:t>Osaa opettaa salibandyn perustaidot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Trebuchet MS" panose="020B0603020202020204" pitchFamily="34" charset="0"/>
              </a:rPr>
              <a:t>Ymmärtää salibandyn säännöt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Trebuchet MS" panose="020B0603020202020204" pitchFamily="34" charset="0"/>
              </a:rPr>
              <a:t>Osaa opettaa yleisiä liikkumistaitoja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Trebuchet MS" panose="020B0603020202020204" pitchFamily="34" charset="0"/>
              </a:rPr>
              <a:t>Ymmärtää ikäluokan herkkyyskaudet ja niiden harjoitettavuuden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>
              <a:latin typeface="Trebuchet MS" panose="020B0603020202020204" pitchFamily="34" charset="0"/>
            </a:endParaRP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39C9DFA8-E147-49D7-89C5-DEA43E5B82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b="1" dirty="0">
                <a:latin typeface="Trebuchet MS" panose="020B0603020202020204" pitchFamily="34" charset="0"/>
              </a:rPr>
              <a:t>Ihmissuhdetaidot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04FE870E-4132-4E8F-8AB7-7FEFEC1A5F8B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Trebuchet MS" panose="020B0603020202020204" pitchFamily="34" charset="0"/>
              </a:rPr>
              <a:t>Ymmärtää erilaisia käyttäytymismalleja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Trebuchet MS" panose="020B0603020202020204" pitchFamily="34" charset="0"/>
              </a:rPr>
              <a:t>Omaa kannustavat keskustelutaidot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Trebuchet MS" panose="020B0603020202020204" pitchFamily="34" charset="0"/>
              </a:rPr>
              <a:t>On tasavertainen kaikille pelaajille taustoista riippumatta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Trebuchet MS" panose="020B0603020202020204" pitchFamily="34" charset="0"/>
              </a:rPr>
              <a:t>Ongelmanratkaisutaidot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Trebuchet MS" panose="020B0603020202020204" pitchFamily="34" charset="0"/>
              </a:rPr>
              <a:t>Kykenee selvittämään mahdolliset erimielisyydet pelaajien välillä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A7A72578-7388-4845-A826-DB0F952366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99615" y="2265508"/>
            <a:ext cx="4392385" cy="921753"/>
          </a:xfrm>
        </p:spPr>
        <p:txBody>
          <a:bodyPr/>
          <a:lstStyle/>
          <a:p>
            <a:r>
              <a:rPr lang="fi-FI" b="1" dirty="0">
                <a:latin typeface="Trebuchet MS" panose="020B0603020202020204" pitchFamily="34" charset="0"/>
              </a:rPr>
              <a:t>Itsensä kehittämisen taidot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EC0854CB-3A6D-4690-81F5-EA6C9AB9B676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Trebuchet MS" panose="020B0603020202020204" pitchFamily="34" charset="0"/>
              </a:rPr>
              <a:t> Suorittaa aktiivista itsearviointia omasta toiminnastaan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Trebuchet MS" panose="020B0603020202020204" pitchFamily="34" charset="0"/>
              </a:rPr>
              <a:t>On valmis ottamaan vastaan palautetta omasta toiminnasta</a:t>
            </a:r>
          </a:p>
          <a:p>
            <a:pPr marL="285750" indent="-285750">
              <a:buFontTx/>
              <a:buChar char="-"/>
            </a:pPr>
            <a:r>
              <a:rPr lang="fi-FI" dirty="0">
                <a:latin typeface="Trebuchet MS" panose="020B0603020202020204" pitchFamily="34" charset="0"/>
              </a:rPr>
              <a:t>On suorittanut vähintään 1. Tason valmentajakoulutuksen (</a:t>
            </a:r>
            <a:r>
              <a:rPr lang="fi-FI" dirty="0" err="1">
                <a:latin typeface="Trebuchet MS" panose="020B0603020202020204" pitchFamily="34" charset="0"/>
              </a:rPr>
              <a:t>Päävamentaja</a:t>
            </a:r>
            <a:r>
              <a:rPr lang="fi-FI" dirty="0">
                <a:latin typeface="Trebuchet MS" panose="020B0603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766497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Ioni (johtoryhmä)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i (johtoryhmä)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3986</TotalTime>
  <Words>717</Words>
  <Application>Microsoft Office PowerPoint</Application>
  <PresentationFormat>Laajakuva</PresentationFormat>
  <Paragraphs>185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Trebuchet MS</vt:lpstr>
      <vt:lpstr>Wingdings 3</vt:lpstr>
      <vt:lpstr>Ioni (johtoryhmä)</vt:lpstr>
      <vt:lpstr>Kausisuunnitelma  C-juniorit </vt:lpstr>
      <vt:lpstr>PowerPoint-esitys</vt:lpstr>
      <vt:lpstr>Voittava pelitapa – tavoitteet pelitilanteisiin</vt:lpstr>
      <vt:lpstr>PELITILANNEROOLIT</vt:lpstr>
      <vt:lpstr>Voittava pelitapa – tavoitteet pelitilanteisiin</vt:lpstr>
      <vt:lpstr>LAJIHARJOITUKSEN RAKENNE JA PAINOPISTEET</vt:lpstr>
      <vt:lpstr>C-JUNIORIT  PELITILANTEET 2-1, 2-2, 3-2, 3-3, 4-3, 4-4</vt:lpstr>
      <vt:lpstr>PowerPoint-esitys</vt:lpstr>
      <vt:lpstr>Pelaajan kehittyminen</vt:lpstr>
      <vt:lpstr>Testaus</vt:lpstr>
      <vt:lpstr>Valmentajuus C-junioreissa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Joukkueenjohtajien tapaaminen  18.10.2015</dc:title>
  <dc:creator>RSBTeam</dc:creator>
  <cp:lastModifiedBy>Mika Karusaari</cp:lastModifiedBy>
  <cp:revision>91</cp:revision>
  <cp:lastPrinted>2015-10-16T11:46:20Z</cp:lastPrinted>
  <dcterms:created xsi:type="dcterms:W3CDTF">2015-10-16T11:09:23Z</dcterms:created>
  <dcterms:modified xsi:type="dcterms:W3CDTF">2020-08-17T12:36:05Z</dcterms:modified>
</cp:coreProperties>
</file>